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0365C0"/>
          </a:solidFill>
        </a:fill>
      </a:tcStyle>
    </a:firstRow>
  </a:tblStyle>
  <a:tblStyle styleId="{D51ADE6A-740E-44AE-83CC-AE7238B6C88D}" styleName="">
    <a:tblBg/>
    <a:wholeTbl>
      <a:tcTxStyle b="off" i="off">
        <a:font>
          <a:latin typeface="Chalkduster"/>
          <a:ea typeface="Chalkduster"/>
          <a:cs typeface="Chalkduster"/>
        </a:font>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
          <a:latin typeface="Chalkduster"/>
          <a:ea typeface="Chalkduster"/>
          <a:cs typeface="Chalkduster"/>
        </a:font>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879BBB"/>
          </a:solidFill>
        </a:fill>
      </a:tcStyle>
    </a:firstCol>
    <a:lastRow>
      <a:tcTxStyle b="off" i="off">
        <a:font>
          <a:latin typeface="Chalkduster"/>
          <a:ea typeface="Chalkduster"/>
          <a:cs typeface="Chalkduster"/>
        </a:font>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12700"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noFill/>
        </a:fill>
      </a:tcStyle>
    </a:lastRow>
    <a:firstRow>
      <a:tcTxStyle b="off" i="off">
        <a:font>
          <a:latin typeface="Chalkduster"/>
          <a:ea typeface="Chalkduster"/>
          <a:cs typeface="Chalkduster"/>
        </a:font>
        <a:srgbClr val="FFFFFF"/>
      </a:tcTxStyle>
      <a:tcStyle>
        <a:tcBdr>
          <a:left>
            <a:ln w="3175" cap="flat">
              <a:solidFill>
                <a:srgbClr val="FFFFFF">
                  <a:alpha val="50000"/>
                </a:srgbClr>
              </a:solidFill>
              <a:prstDash val="solid"/>
              <a:miter lim="400000"/>
            </a:ln>
          </a:left>
          <a:right>
            <a:ln w="3175" cap="flat">
              <a:solidFill>
                <a:srgbClr val="FFFFFF">
                  <a:alpha val="50000"/>
                </a:srgbClr>
              </a:solidFill>
              <a:prstDash val="solid"/>
              <a:miter lim="400000"/>
            </a:ln>
          </a:right>
          <a:top>
            <a:ln w="3175" cap="flat">
              <a:solidFill>
                <a:srgbClr val="FFFFFF">
                  <a:alpha val="50000"/>
                </a:srgbClr>
              </a:solidFill>
              <a:prstDash val="solid"/>
              <a:miter lim="400000"/>
            </a:ln>
          </a:top>
          <a:bottom>
            <a:ln w="3175" cap="flat">
              <a:solidFill>
                <a:srgbClr val="FFFFFF">
                  <a:alpha val="50000"/>
                </a:srgbClr>
              </a:solidFill>
              <a:prstDash val="solid"/>
              <a:miter lim="400000"/>
            </a:ln>
          </a:bottom>
          <a:insideH>
            <a:ln w="3175" cap="flat">
              <a:solidFill>
                <a:srgbClr val="FFFFFF">
                  <a:alpha val="50000"/>
                </a:srgbClr>
              </a:solidFill>
              <a:prstDash val="solid"/>
              <a:miter lim="400000"/>
            </a:ln>
          </a:insideH>
          <a:insideV>
            <a:ln w="3175" cap="flat">
              <a:solidFill>
                <a:srgbClr val="FFFFFF">
                  <a:alpha val="50000"/>
                </a:srgbClr>
              </a:solidFill>
              <a:prstDash val="solid"/>
              <a:miter lim="400000"/>
            </a:ln>
          </a:insideV>
        </a:tcBdr>
        <a:fill>
          <a:solidFill>
            <a:srgbClr val="879BB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1270000" y="6362700"/>
            <a:ext cx="10464800" cy="469900"/>
          </a:xfrm>
          <a:prstGeom prst="rect">
            <a:avLst/>
          </a:prstGeom>
        </p:spPr>
        <p:txBody>
          <a:bodyPr>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txBox="1"/>
          <p:nvPr>
            <p:ph type="body" sz="quarter" idx="22"/>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812800" y="0"/>
            <a:ext cx="15232066" cy="10160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948266" y="3169919"/>
            <a:ext cx="11108268" cy="1903308"/>
          </a:xfrm>
          <a:prstGeom prst="rect">
            <a:avLst/>
          </a:prstGeom>
        </p:spPr>
        <p:txBody>
          <a:bodyPr lIns="27093" tIns="27093" rIns="27093" bIns="27093" anchor="b"/>
          <a:lstStyle>
            <a:lvl1pPr defTabSz="460586">
              <a:defRPr sz="7000">
                <a:solidFill>
                  <a:srgbClr val="FFFFFF"/>
                </a:solidFill>
                <a:latin typeface="Chalkduster"/>
                <a:ea typeface="Chalkduster"/>
                <a:cs typeface="Chalkduster"/>
                <a:sym typeface="Chalkduster"/>
              </a:defRPr>
            </a:lvl1pPr>
          </a:lstStyle>
          <a:p>
            <a:pPr/>
            <a:r>
              <a:t>Title Text</a:t>
            </a:r>
          </a:p>
        </p:txBody>
      </p:sp>
      <p:sp>
        <p:nvSpPr>
          <p:cNvPr id="118" name="Body Level One…"/>
          <p:cNvSpPr txBox="1"/>
          <p:nvPr>
            <p:ph type="body" sz="quarter" idx="1"/>
          </p:nvPr>
        </p:nvSpPr>
        <p:spPr>
          <a:xfrm>
            <a:off x="948266" y="5127413"/>
            <a:ext cx="11108268" cy="1009228"/>
          </a:xfrm>
          <a:prstGeom prst="rect">
            <a:avLst/>
          </a:prstGeom>
        </p:spPr>
        <p:txBody>
          <a:bodyPr lIns="27093" tIns="27093" rIns="27093" bIns="27093" anchor="t"/>
          <a:lstStyle>
            <a:lvl1pPr marL="0" indent="0" algn="ctr" defTabSz="460586">
              <a:spcBef>
                <a:spcPts val="0"/>
              </a:spcBef>
              <a:buSzTx/>
              <a:buNone/>
              <a:defRPr sz="3400">
                <a:solidFill>
                  <a:srgbClr val="FFFFFF"/>
                </a:solidFill>
                <a:latin typeface="Chalkduster"/>
                <a:ea typeface="Chalkduster"/>
                <a:cs typeface="Chalkduster"/>
                <a:sym typeface="Chalkduster"/>
              </a:defRPr>
            </a:lvl1pPr>
            <a:lvl2pPr marL="0" indent="0" algn="ctr" defTabSz="460586">
              <a:spcBef>
                <a:spcPts val="0"/>
              </a:spcBef>
              <a:buSzTx/>
              <a:buNone/>
              <a:defRPr sz="3400">
                <a:solidFill>
                  <a:srgbClr val="FFFFFF"/>
                </a:solidFill>
                <a:latin typeface="Chalkduster"/>
                <a:ea typeface="Chalkduster"/>
                <a:cs typeface="Chalkduster"/>
                <a:sym typeface="Chalkduster"/>
              </a:defRPr>
            </a:lvl2pPr>
            <a:lvl3pPr marL="0" indent="0" algn="ctr" defTabSz="460586">
              <a:spcBef>
                <a:spcPts val="0"/>
              </a:spcBef>
              <a:buSzTx/>
              <a:buNone/>
              <a:defRPr sz="3400">
                <a:solidFill>
                  <a:srgbClr val="FFFFFF"/>
                </a:solidFill>
                <a:latin typeface="Chalkduster"/>
                <a:ea typeface="Chalkduster"/>
                <a:cs typeface="Chalkduster"/>
                <a:sym typeface="Chalkduster"/>
              </a:defRPr>
            </a:lvl3pPr>
            <a:lvl4pPr marL="0" indent="0" algn="ctr" defTabSz="460586">
              <a:spcBef>
                <a:spcPts val="0"/>
              </a:spcBef>
              <a:buSzTx/>
              <a:buNone/>
              <a:defRPr sz="3400">
                <a:solidFill>
                  <a:srgbClr val="FFFFFF"/>
                </a:solidFill>
                <a:latin typeface="Chalkduster"/>
                <a:ea typeface="Chalkduster"/>
                <a:cs typeface="Chalkduster"/>
                <a:sym typeface="Chalkduster"/>
              </a:defRPr>
            </a:lvl4pPr>
            <a:lvl5pPr marL="0" indent="0" algn="ctr" defTabSz="460586">
              <a:spcBef>
                <a:spcPts val="0"/>
              </a:spcBef>
              <a:buSzTx/>
              <a:buNone/>
              <a:defRPr sz="3400">
                <a:solidFill>
                  <a:srgbClr val="FFFFFF"/>
                </a:solidFill>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337136" y="8090901"/>
            <a:ext cx="329588" cy="368993"/>
          </a:xfrm>
          <a:prstGeom prst="rect">
            <a:avLst/>
          </a:prstGeom>
        </p:spPr>
        <p:txBody>
          <a:bodyPr lIns="27093" tIns="27093" rIns="27093" bIns="27093" anchor="b"/>
          <a:lstStyle>
            <a:lvl1pPr defTabSz="460586">
              <a:defRPr sz="1600">
                <a:solidFill>
                  <a:srgbClr val="FFFFFF"/>
                </a:solidFill>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606550" y="635000"/>
            <a:ext cx="9779000" cy="652272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2717800" y="635000"/>
            <a:ext cx="12357100" cy="8238067"/>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4533900" y="2603500"/>
            <a:ext cx="942975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6680200" y="5026947"/>
            <a:ext cx="6057901" cy="4040705"/>
          </a:xfrm>
          <a:prstGeom prst="rect">
            <a:avLst/>
          </a:prstGeom>
        </p:spPr>
        <p:txBody>
          <a:bodyPr lIns="91439" tIns="45719" rIns="91439" bIns="45719" anchor="t">
            <a:noAutofit/>
          </a:bodyPr>
          <a:lstStyle/>
          <a:p>
            <a:pPr/>
          </a:p>
        </p:txBody>
      </p:sp>
      <p:sp>
        <p:nvSpPr>
          <p:cNvPr id="84" name="Image"/>
          <p:cNvSpPr/>
          <p:nvPr>
            <p:ph type="pic" sz="quarter" idx="22"/>
          </p:nvPr>
        </p:nvSpPr>
        <p:spPr>
          <a:xfrm>
            <a:off x="6502400" y="886747"/>
            <a:ext cx="5867400" cy="3911601"/>
          </a:xfrm>
          <a:prstGeom prst="rect">
            <a:avLst/>
          </a:prstGeom>
        </p:spPr>
        <p:txBody>
          <a:bodyPr lIns="91439" tIns="45719" rIns="91439" bIns="45719" anchor="t">
            <a:noAutofit/>
          </a:bodyPr>
          <a:lstStyle/>
          <a:p>
            <a:pPr/>
          </a:p>
        </p:txBody>
      </p:sp>
      <p:sp>
        <p:nvSpPr>
          <p:cNvPr id="85" name="Image"/>
          <p:cNvSpPr/>
          <p:nvPr>
            <p:ph type="pic" idx="23"/>
          </p:nvPr>
        </p:nvSpPr>
        <p:spPr>
          <a:xfrm>
            <a:off x="-2374900" y="889000"/>
            <a:ext cx="11976100" cy="798406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j-lt"/>
          <a:ea typeface="+mj-ea"/>
          <a:cs typeface="+mj-cs"/>
          <a:sym typeface="Helvetica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128" name="Dr. Protibha Mukherjee Sahukar…"/>
          <p:cNvSpPr txBox="1"/>
          <p:nvPr>
            <p:ph type="body" idx="1"/>
          </p:nvPr>
        </p:nvSpPr>
        <p:spPr>
          <a:xfrm>
            <a:off x="952500" y="1733550"/>
            <a:ext cx="11099800" cy="6286500"/>
          </a:xfrm>
          <a:prstGeom prst="rect">
            <a:avLst/>
          </a:prstGeom>
          <a:gradFill>
            <a:gsLst>
              <a:gs pos="0">
                <a:srgbClr val="DCBD23"/>
              </a:gs>
              <a:gs pos="100000">
                <a:srgbClr val="C3971A"/>
              </a:gs>
            </a:gsLst>
            <a:lin ang="20153562"/>
          </a:gradFill>
        </p:spPr>
        <p:txBody>
          <a:bodyPr/>
          <a:lstStyle/>
          <a:p>
            <a:pPr marL="0" indent="0" algn="ctr" defTabSz="886967">
              <a:lnSpc>
                <a:spcPct val="120000"/>
              </a:lnSpc>
              <a:spcBef>
                <a:spcPts val="0"/>
              </a:spcBef>
              <a:buSzTx/>
              <a:buNone/>
              <a:defRPr b="1" sz="3000">
                <a:latin typeface="Cochin"/>
                <a:ea typeface="Cochin"/>
                <a:cs typeface="Cochin"/>
                <a:sym typeface="Cochin"/>
              </a:defRPr>
            </a:pPr>
            <a:r>
              <a:t>Dr. Protibha Mukherjee Sahukar 	</a:t>
            </a:r>
          </a:p>
          <a:p>
            <a:pPr marL="0" indent="0" algn="ctr" defTabSz="886967">
              <a:lnSpc>
                <a:spcPct val="120000"/>
              </a:lnSpc>
              <a:spcBef>
                <a:spcPts val="0"/>
              </a:spcBef>
              <a:buSzTx/>
              <a:buNone/>
              <a:defRPr b="1" sz="2300">
                <a:latin typeface="Cochin"/>
                <a:ea typeface="Cochin"/>
                <a:cs typeface="Cochin"/>
                <a:sym typeface="Cochin"/>
              </a:defRPr>
            </a:pPr>
            <a:r>
              <a:t>Assistant Professor and Principal</a:t>
            </a:r>
            <a:endParaRPr sz="2400"/>
          </a:p>
          <a:p>
            <a:pPr marL="0" indent="0" algn="ctr" defTabSz="886967">
              <a:lnSpc>
                <a:spcPct val="120000"/>
              </a:lnSpc>
              <a:spcBef>
                <a:spcPts val="0"/>
              </a:spcBef>
              <a:buSzTx/>
              <a:buNone/>
              <a:defRPr b="1" sz="2300">
                <a:latin typeface="Cochin"/>
                <a:ea typeface="Cochin"/>
                <a:cs typeface="Cochin"/>
                <a:sym typeface="Cochin"/>
              </a:defRPr>
            </a:pPr>
            <a:r>
              <a:t>Department of English</a:t>
            </a:r>
            <a:endParaRPr sz="2400"/>
          </a:p>
          <a:p>
            <a:pPr marL="0" indent="0" algn="ctr" defTabSz="886967">
              <a:lnSpc>
                <a:spcPct val="120000"/>
              </a:lnSpc>
              <a:spcBef>
                <a:spcPts val="0"/>
              </a:spcBef>
              <a:buSzTx/>
              <a:buNone/>
              <a:defRPr b="1" sz="2300">
                <a:latin typeface="Cochin"/>
                <a:ea typeface="Cochin"/>
                <a:cs typeface="Cochin"/>
                <a:sym typeface="Cochin"/>
              </a:defRPr>
            </a:pPr>
            <a:r>
              <a:t>Durga Mahavidyalaya, Raipur (C.G.) </a:t>
            </a:r>
          </a:p>
          <a:p>
            <a:pPr marL="0" indent="0" algn="ctr" defTabSz="886967">
              <a:lnSpc>
                <a:spcPct val="120000"/>
              </a:lnSpc>
              <a:spcBef>
                <a:spcPts val="0"/>
              </a:spcBef>
              <a:buSzTx/>
              <a:buNone/>
              <a:defRPr b="1" sz="2300">
                <a:latin typeface="Cochin"/>
                <a:ea typeface="Cochin"/>
                <a:cs typeface="Cochin"/>
                <a:sym typeface="Cochin"/>
              </a:defRPr>
            </a:pPr>
            <a:r>
              <a:t>Semester IV</a:t>
            </a:r>
          </a:p>
          <a:p>
            <a:pPr marL="0" indent="0" algn="ctr" defTabSz="886967">
              <a:lnSpc>
                <a:spcPct val="120000"/>
              </a:lnSpc>
              <a:spcBef>
                <a:spcPts val="0"/>
              </a:spcBef>
              <a:buSzTx/>
              <a:buNone/>
              <a:defRPr b="1" sz="2300">
                <a:latin typeface="Cochin"/>
                <a:ea typeface="Cochin"/>
                <a:cs typeface="Cochin"/>
                <a:sym typeface="Cochin"/>
              </a:defRPr>
            </a:pPr>
            <a:r>
              <a:t>Elaine Showalter’s </a:t>
            </a:r>
          </a:p>
          <a:p>
            <a:pPr marL="0" indent="0" algn="ctr" defTabSz="886967">
              <a:lnSpc>
                <a:spcPct val="120000"/>
              </a:lnSpc>
              <a:spcBef>
                <a:spcPts val="0"/>
              </a:spcBef>
              <a:buSzTx/>
              <a:buNone/>
              <a:defRPr b="1" sz="2300">
                <a:latin typeface="Cochin"/>
                <a:ea typeface="Cochin"/>
                <a:cs typeface="Cochin"/>
                <a:sym typeface="Cochin"/>
              </a:defRPr>
            </a:pPr>
            <a:r>
              <a:t>Feminist Criticism in the Wilderness (1981)</a:t>
            </a:r>
          </a:p>
          <a:p>
            <a:pPr marL="0" indent="0" algn="ctr" defTabSz="886967">
              <a:lnSpc>
                <a:spcPct val="120000"/>
              </a:lnSpc>
              <a:spcBef>
                <a:spcPts val="0"/>
              </a:spcBef>
              <a:buSzTx/>
              <a:buNone/>
              <a:defRPr b="1" sz="2300">
                <a:latin typeface="Cochin"/>
                <a:ea typeface="Cochin"/>
                <a:cs typeface="Cochin"/>
                <a:sym typeface="Cochin"/>
              </a:defRPr>
            </a:pPr>
            <a:r>
              <a:t>14/08/23</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173" name="The Female Phase……1920……"/>
          <p:cNvSpPr txBox="1"/>
          <p:nvPr>
            <p:ph type="body" idx="1"/>
          </p:nvPr>
        </p:nvSpPr>
        <p:spPr>
          <a:xfrm>
            <a:off x="1498996" y="973980"/>
            <a:ext cx="10933808" cy="8453042"/>
          </a:xfrm>
          <a:prstGeom prst="rect">
            <a:avLst/>
          </a:prstGeom>
          <a:gradFill>
            <a:gsLst>
              <a:gs pos="0">
                <a:srgbClr val="C3971A"/>
              </a:gs>
              <a:gs pos="100000">
                <a:srgbClr val="DCBD23"/>
              </a:gs>
            </a:gsLst>
          </a:gradFill>
        </p:spPr>
        <p:txBody>
          <a:bodyPr/>
          <a:lstStyle/>
          <a:p>
            <a:pPr marL="0" indent="0" algn="ctr" defTabSz="519937">
              <a:spcBef>
                <a:spcPts val="0"/>
              </a:spcBef>
              <a:buSzTx/>
              <a:buNone/>
              <a:defRPr sz="3559">
                <a:latin typeface="Cochin"/>
                <a:ea typeface="Cochin"/>
                <a:cs typeface="Cochin"/>
                <a:sym typeface="Cochin"/>
              </a:defRPr>
            </a:pPr>
          </a:p>
          <a:p>
            <a:pPr marL="0" indent="0" algn="ctr" defTabSz="519937">
              <a:spcBef>
                <a:spcPts val="0"/>
              </a:spcBef>
              <a:buSzTx/>
              <a:buNone/>
              <a:defRPr b="1" sz="3559">
                <a:latin typeface="Cochin"/>
                <a:ea typeface="Cochin"/>
                <a:cs typeface="Cochin"/>
                <a:sym typeface="Cochin"/>
              </a:defRPr>
            </a:pPr>
            <a:r>
              <a:t> The Female Phase……1920…</a:t>
            </a:r>
          </a:p>
          <a:p>
            <a:pPr marL="0" indent="0" algn="ctr" defTabSz="519937">
              <a:spcBef>
                <a:spcPts val="0"/>
              </a:spcBef>
              <a:buSzTx/>
              <a:buNone/>
              <a:defRPr sz="3559">
                <a:latin typeface="Cochin"/>
                <a:ea typeface="Cochin"/>
                <a:cs typeface="Cochin"/>
                <a:sym typeface="Cochin"/>
              </a:defRPr>
            </a:pPr>
          </a:p>
          <a:p>
            <a:pPr marL="203454" indent="-203454" algn="ctr" defTabSz="519937">
              <a:spcBef>
                <a:spcPts val="0"/>
              </a:spcBef>
              <a:buSzPct val="80000"/>
              <a:buBlip>
                <a:blip r:embed="rId2"/>
              </a:buBlip>
              <a:defRPr sz="3115">
                <a:latin typeface="Cochin"/>
                <a:ea typeface="Cochin"/>
                <a:cs typeface="Cochin"/>
                <a:sym typeface="Cochin"/>
              </a:defRPr>
            </a:pPr>
            <a:r>
              <a:t>Began the "phase of self-discovery, a turning inwards freed from some of the dependency of opposition, a search for identity.”</a:t>
            </a:r>
          </a:p>
          <a:p>
            <a:pPr marL="203454" indent="-203454" algn="ctr" defTabSz="519937">
              <a:spcBef>
                <a:spcPts val="0"/>
              </a:spcBef>
              <a:buSzPct val="80000"/>
              <a:buBlip>
                <a:blip r:embed="rId2"/>
              </a:buBlip>
              <a:defRPr sz="3115">
                <a:latin typeface="Cochin"/>
                <a:ea typeface="Cochin"/>
                <a:cs typeface="Cochin"/>
                <a:sym typeface="Cochin"/>
              </a:defRPr>
            </a:pPr>
          </a:p>
          <a:p>
            <a:pPr marL="203454" indent="-203454" algn="ctr" defTabSz="519937">
              <a:spcBef>
                <a:spcPts val="0"/>
              </a:spcBef>
              <a:buSzPct val="80000"/>
              <a:buBlip>
                <a:blip r:embed="rId2"/>
              </a:buBlip>
              <a:defRPr sz="3115">
                <a:latin typeface="Cochin"/>
                <a:ea typeface="Cochin"/>
                <a:cs typeface="Cochin"/>
                <a:sym typeface="Cochin"/>
              </a:defRPr>
            </a:pPr>
            <a:r>
              <a:t>Self-discovery-literature of their own</a:t>
            </a:r>
          </a:p>
          <a:p>
            <a:pPr marL="203454" indent="-203454" algn="ctr" defTabSz="519937">
              <a:spcBef>
                <a:spcPts val="0"/>
              </a:spcBef>
              <a:buSzPct val="80000"/>
              <a:buBlip>
                <a:blip r:embed="rId2"/>
              </a:buBlip>
              <a:defRPr sz="3115">
                <a:latin typeface="Cochin"/>
                <a:ea typeface="Cochin"/>
                <a:cs typeface="Cochin"/>
                <a:sym typeface="Cochin"/>
              </a:defRPr>
            </a:pPr>
          </a:p>
          <a:p>
            <a:pPr marL="203454" indent="-203454" algn="ctr" defTabSz="519937">
              <a:spcBef>
                <a:spcPts val="0"/>
              </a:spcBef>
              <a:buSzPct val="80000"/>
              <a:buBlip>
                <a:blip r:embed="rId2"/>
              </a:buBlip>
              <a:defRPr sz="3115">
                <a:latin typeface="Cochin"/>
                <a:ea typeface="Cochin"/>
                <a:cs typeface="Cochin"/>
                <a:sym typeface="Cochin"/>
              </a:defRPr>
            </a:pPr>
            <a:r>
              <a:t>Showalter says, “women reject both imitation and protest—two forms of dependency—and turn instead to female experience as the source of an autonomous art, extending the feminist analysis of culture to the forms and techniques of literature”</a:t>
            </a:r>
          </a:p>
          <a:p>
            <a:pPr marL="0" indent="0" algn="ctr" defTabSz="519937">
              <a:spcBef>
                <a:spcPts val="0"/>
              </a:spcBef>
              <a:buSzTx/>
              <a:buNone/>
              <a:defRPr sz="7119">
                <a:latin typeface="Cochin"/>
                <a:ea typeface="Cochin"/>
                <a:cs typeface="Cochin"/>
                <a:sym typeface="Cochin"/>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175" name="Modes of Feminist Criticism"/>
          <p:cNvSpPr txBox="1"/>
          <p:nvPr>
            <p:ph type="body" idx="1"/>
          </p:nvPr>
        </p:nvSpPr>
        <p:spPr>
          <a:xfrm>
            <a:off x="948266" y="2039000"/>
            <a:ext cx="11108268" cy="6016436"/>
          </a:xfrm>
          <a:prstGeom prst="rect">
            <a:avLst/>
          </a:prstGeom>
          <a:gradFill>
            <a:gsLst>
              <a:gs pos="0">
                <a:srgbClr val="FADD7F"/>
              </a:gs>
              <a:gs pos="100000">
                <a:srgbClr val="B08916"/>
              </a:gs>
            </a:gsLst>
            <a:lin ang="5400000"/>
          </a:gradFill>
        </p:spPr>
        <p:txBody>
          <a:bodyPr/>
          <a:lstStyle/>
          <a:p>
            <a:pPr>
              <a:defRPr sz="5000">
                <a:solidFill>
                  <a:srgbClr val="000000"/>
                </a:solidFill>
                <a:latin typeface="Cochin"/>
                <a:ea typeface="Cochin"/>
                <a:cs typeface="Cochin"/>
                <a:sym typeface="Cochin"/>
              </a:defRPr>
            </a:pPr>
            <a:r>
              <a:t>Modes of Feminist Criticism</a:t>
            </a:r>
          </a:p>
          <a:p>
            <a:pPr/>
          </a:p>
          <a:p>
            <a:pPr/>
          </a:p>
          <a:p>
            <a:pPr/>
          </a:p>
          <a:p>
            <a:pPr/>
            <a:r>
              <a:t>  </a:t>
            </a:r>
          </a:p>
          <a:p>
            <a:pPr/>
          </a:p>
          <a:p>
            <a:pPr/>
          </a:p>
        </p:txBody>
      </p:sp>
      <p:grpSp>
        <p:nvGrpSpPr>
          <p:cNvPr id="194" name="Group"/>
          <p:cNvGrpSpPr/>
          <p:nvPr/>
        </p:nvGrpSpPr>
        <p:grpSpPr>
          <a:xfrm>
            <a:off x="987037" y="2760411"/>
            <a:ext cx="10232550" cy="4655280"/>
            <a:chOff x="0" y="-38100"/>
            <a:chExt cx="10232549" cy="4655278"/>
          </a:xfrm>
        </p:grpSpPr>
        <p:sp>
          <p:nvSpPr>
            <p:cNvPr id="176" name="Women as Reader"/>
            <p:cNvSpPr txBox="1"/>
            <p:nvPr/>
          </p:nvSpPr>
          <p:spPr>
            <a:xfrm>
              <a:off x="0" y="2169958"/>
              <a:ext cx="5060704" cy="6891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sz="4400">
                  <a:latin typeface="Cochin"/>
                  <a:ea typeface="Cochin"/>
                  <a:cs typeface="Cochin"/>
                  <a:sym typeface="Cochin"/>
                </a:defRPr>
              </a:lvl1pPr>
            </a:lstStyle>
            <a:p>
              <a:pPr/>
              <a:r>
                <a:t>Women as Reader</a:t>
              </a:r>
            </a:p>
          </p:txBody>
        </p:sp>
        <p:sp>
          <p:nvSpPr>
            <p:cNvPr id="177" name="Women as Writer"/>
            <p:cNvSpPr txBox="1"/>
            <p:nvPr/>
          </p:nvSpPr>
          <p:spPr>
            <a:xfrm>
              <a:off x="5171845" y="2169958"/>
              <a:ext cx="5060705" cy="6891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sz="4400">
                  <a:latin typeface="Cochin"/>
                  <a:ea typeface="Cochin"/>
                  <a:cs typeface="Cochin"/>
                  <a:sym typeface="Cochin"/>
                </a:defRPr>
              </a:lvl1pPr>
            </a:lstStyle>
            <a:p>
              <a:pPr/>
              <a:r>
                <a:t>Women as Writer</a:t>
              </a:r>
            </a:p>
          </p:txBody>
        </p:sp>
        <p:sp>
          <p:nvSpPr>
            <p:cNvPr id="178" name="Gynocritics"/>
            <p:cNvSpPr txBox="1"/>
            <p:nvPr/>
          </p:nvSpPr>
          <p:spPr>
            <a:xfrm>
              <a:off x="6223724" y="3855655"/>
              <a:ext cx="3933548" cy="6891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sz="4400">
                  <a:latin typeface="Cochin"/>
                  <a:ea typeface="Cochin"/>
                  <a:cs typeface="Cochin"/>
                  <a:sym typeface="Cochin"/>
                </a:defRPr>
              </a:lvl1pPr>
            </a:lstStyle>
            <a:p>
              <a:pPr/>
              <a:r>
                <a:t>Gynocritics</a:t>
              </a:r>
            </a:p>
          </p:txBody>
        </p:sp>
        <p:pic>
          <p:nvPicPr>
            <p:cNvPr id="179" name="Line Line" descr="Line Line"/>
            <p:cNvPicPr>
              <a:picLocks noChangeAspect="0"/>
            </p:cNvPicPr>
            <p:nvPr/>
          </p:nvPicPr>
          <p:blipFill>
            <a:blip r:embed="rId2">
              <a:extLst/>
            </a:blip>
            <a:stretch>
              <a:fillRect/>
            </a:stretch>
          </p:blipFill>
          <p:spPr>
            <a:xfrm rot="16200000">
              <a:off x="4605287" y="495208"/>
              <a:ext cx="1142817" cy="76201"/>
            </a:xfrm>
            <a:prstGeom prst="rect">
              <a:avLst/>
            </a:prstGeom>
            <a:effectLst/>
          </p:spPr>
        </p:pic>
        <p:pic>
          <p:nvPicPr>
            <p:cNvPr id="181" name="Line Line" descr="Line Line"/>
            <p:cNvPicPr>
              <a:picLocks noChangeAspect="0"/>
            </p:cNvPicPr>
            <p:nvPr/>
          </p:nvPicPr>
          <p:blipFill>
            <a:blip r:embed="rId3">
              <a:alphaModFix amt="95525"/>
              <a:extLst/>
            </a:blip>
            <a:stretch>
              <a:fillRect/>
            </a:stretch>
          </p:blipFill>
          <p:spPr>
            <a:xfrm>
              <a:off x="2234918" y="1042149"/>
              <a:ext cx="3013204" cy="76201"/>
            </a:xfrm>
            <a:prstGeom prst="rect">
              <a:avLst/>
            </a:prstGeom>
            <a:effectLst/>
          </p:spPr>
        </p:pic>
        <p:pic>
          <p:nvPicPr>
            <p:cNvPr id="183" name="Line Line" descr="Line Line"/>
            <p:cNvPicPr>
              <a:picLocks noChangeAspect="0"/>
            </p:cNvPicPr>
            <p:nvPr/>
          </p:nvPicPr>
          <p:blipFill>
            <a:blip r:embed="rId3">
              <a:alphaModFix amt="95525"/>
              <a:extLst/>
            </a:blip>
            <a:stretch>
              <a:fillRect/>
            </a:stretch>
          </p:blipFill>
          <p:spPr>
            <a:xfrm>
              <a:off x="5109386" y="1042149"/>
              <a:ext cx="3013204" cy="76201"/>
            </a:xfrm>
            <a:prstGeom prst="rect">
              <a:avLst/>
            </a:prstGeom>
            <a:effectLst/>
          </p:spPr>
        </p:pic>
        <p:pic>
          <p:nvPicPr>
            <p:cNvPr id="185" name="Line Line" descr="Line Line"/>
            <p:cNvPicPr>
              <a:picLocks noChangeAspect="0"/>
            </p:cNvPicPr>
            <p:nvPr/>
          </p:nvPicPr>
          <p:blipFill>
            <a:blip r:embed="rId4">
              <a:alphaModFix amt="95525"/>
              <a:extLst/>
            </a:blip>
            <a:stretch>
              <a:fillRect/>
            </a:stretch>
          </p:blipFill>
          <p:spPr>
            <a:xfrm rot="5414225">
              <a:off x="7543165" y="1371516"/>
              <a:ext cx="1034095" cy="352234"/>
            </a:xfrm>
            <a:prstGeom prst="rect">
              <a:avLst/>
            </a:prstGeom>
            <a:effectLst/>
          </p:spPr>
        </p:pic>
        <p:pic>
          <p:nvPicPr>
            <p:cNvPr id="187" name="Line Line" descr="Line Line"/>
            <p:cNvPicPr>
              <a:picLocks noChangeAspect="0"/>
            </p:cNvPicPr>
            <p:nvPr/>
          </p:nvPicPr>
          <p:blipFill>
            <a:blip r:embed="rId4">
              <a:alphaModFix amt="95525"/>
              <a:extLst/>
            </a:blip>
            <a:stretch>
              <a:fillRect/>
            </a:stretch>
          </p:blipFill>
          <p:spPr>
            <a:xfrm rot="5414225">
              <a:off x="1779025" y="1388200"/>
              <a:ext cx="1034095" cy="352234"/>
            </a:xfrm>
            <a:prstGeom prst="rect">
              <a:avLst/>
            </a:prstGeom>
            <a:effectLst/>
          </p:spPr>
        </p:pic>
        <p:pic>
          <p:nvPicPr>
            <p:cNvPr id="189" name="Line Line" descr="Line Line"/>
            <p:cNvPicPr>
              <a:picLocks noChangeAspect="0"/>
            </p:cNvPicPr>
            <p:nvPr/>
          </p:nvPicPr>
          <p:blipFill>
            <a:blip r:embed="rId4">
              <a:alphaModFix amt="95525"/>
              <a:extLst/>
            </a:blip>
            <a:stretch>
              <a:fillRect/>
            </a:stretch>
          </p:blipFill>
          <p:spPr>
            <a:xfrm rot="5414225">
              <a:off x="7543165" y="3265457"/>
              <a:ext cx="1034095" cy="352235"/>
            </a:xfrm>
            <a:prstGeom prst="rect">
              <a:avLst/>
            </a:prstGeom>
            <a:effectLst/>
          </p:spPr>
        </p:pic>
        <p:pic>
          <p:nvPicPr>
            <p:cNvPr id="191" name="Line Line" descr="Line Line"/>
            <p:cNvPicPr>
              <a:picLocks noChangeAspect="0"/>
            </p:cNvPicPr>
            <p:nvPr/>
          </p:nvPicPr>
          <p:blipFill>
            <a:blip r:embed="rId5">
              <a:alphaModFix amt="95525"/>
              <a:extLst/>
            </a:blip>
            <a:stretch>
              <a:fillRect/>
            </a:stretch>
          </p:blipFill>
          <p:spPr>
            <a:xfrm rot="5400000">
              <a:off x="1781236" y="3251910"/>
              <a:ext cx="1034087" cy="352234"/>
            </a:xfrm>
            <a:prstGeom prst="rect">
              <a:avLst/>
            </a:prstGeom>
            <a:effectLst/>
          </p:spPr>
        </p:pic>
        <p:sp>
          <p:nvSpPr>
            <p:cNvPr id="193" name="Feminist Critique"/>
            <p:cNvSpPr txBox="1"/>
            <p:nvPr/>
          </p:nvSpPr>
          <p:spPr>
            <a:xfrm>
              <a:off x="406225" y="3978791"/>
              <a:ext cx="3777827" cy="6383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7093" tIns="27093" rIns="27093" bIns="27093" numCol="1" anchor="ctr">
              <a:spAutoFit/>
            </a:bodyPr>
            <a:lstStyle>
              <a:lvl1pPr defTabSz="460586">
                <a:defRPr sz="4000">
                  <a:latin typeface="Cochin"/>
                  <a:ea typeface="Cochin"/>
                  <a:cs typeface="Cochin"/>
                  <a:sym typeface="Cochin"/>
                </a:defRPr>
              </a:lvl1pPr>
            </a:lstStyle>
            <a:p>
              <a:pPr/>
              <a:r>
                <a:t>Feminist Critique</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196" name="“In a splendidly witty dialogue of 1975, Carolyn Heilbrun and Catharine Stimpson identified two poles of feminist literary criticism.…"/>
          <p:cNvSpPr txBox="1"/>
          <p:nvPr>
            <p:ph type="body" idx="1"/>
          </p:nvPr>
        </p:nvSpPr>
        <p:spPr>
          <a:xfrm>
            <a:off x="1092200" y="1854200"/>
            <a:ext cx="11099800" cy="6286500"/>
          </a:xfrm>
          <a:prstGeom prst="rect">
            <a:avLst/>
          </a:prstGeom>
          <a:gradFill>
            <a:gsLst>
              <a:gs pos="0">
                <a:srgbClr val="C3971A"/>
              </a:gs>
              <a:gs pos="100000">
                <a:srgbClr val="DCBD23"/>
              </a:gs>
            </a:gsLst>
          </a:gradFill>
        </p:spPr>
        <p:txBody>
          <a:bodyPr/>
          <a:lstStyle/>
          <a:p>
            <a:pPr marL="228600" indent="-228600">
              <a:spcBef>
                <a:spcPts val="0"/>
              </a:spcBef>
              <a:buSzPct val="80000"/>
              <a:buBlip>
                <a:blip r:embed="rId2"/>
              </a:buBlip>
              <a:defRPr sz="3000">
                <a:latin typeface="Cochin"/>
                <a:ea typeface="Cochin"/>
                <a:cs typeface="Cochin"/>
                <a:sym typeface="Cochin"/>
              </a:defRPr>
            </a:pPr>
            <a:r>
              <a:t>“</a:t>
            </a:r>
            <a:r>
              <a:rPr baseline="8333"/>
              <a:t>In a </a:t>
            </a:r>
            <a:r>
              <a:t>splendidly witty dialogue </a:t>
            </a:r>
            <a:r>
              <a:rPr baseline="8333"/>
              <a:t>of </a:t>
            </a:r>
            <a:r>
              <a:rPr baseline="3333"/>
              <a:t>1975, </a:t>
            </a:r>
            <a:r>
              <a:t>Carolyn </a:t>
            </a:r>
            <a:r>
              <a:rPr baseline="8333"/>
              <a:t>Heilbrun and Catharine </a:t>
            </a:r>
            <a:r>
              <a:rPr baseline="-10000"/>
              <a:t>Stimpson </a:t>
            </a:r>
            <a:r>
              <a:t>identified two </a:t>
            </a:r>
            <a:r>
              <a:rPr baseline="-10000"/>
              <a:t>poles </a:t>
            </a:r>
            <a:r>
              <a:t>of feminist </a:t>
            </a:r>
            <a:r>
              <a:rPr baseline="-13333"/>
              <a:t>literary </a:t>
            </a:r>
            <a:r>
              <a:t>criticism. </a:t>
            </a:r>
          </a:p>
          <a:p>
            <a:pPr marL="228600" indent="-228600">
              <a:spcBef>
                <a:spcPts val="0"/>
              </a:spcBef>
              <a:buSzPct val="80000"/>
              <a:buBlip>
                <a:blip r:embed="rId2"/>
              </a:buBlip>
              <a:defRPr sz="3000">
                <a:latin typeface="Cochin"/>
                <a:ea typeface="Cochin"/>
                <a:cs typeface="Cochin"/>
                <a:sym typeface="Cochin"/>
              </a:defRPr>
            </a:pPr>
          </a:p>
          <a:p>
            <a:pPr marL="228600" indent="-228600">
              <a:spcBef>
                <a:spcPts val="0"/>
              </a:spcBef>
              <a:buSzPct val="80000"/>
              <a:buBlip>
                <a:blip r:embed="rId2"/>
              </a:buBlip>
              <a:defRPr sz="3000">
                <a:latin typeface="Cochin"/>
                <a:ea typeface="Cochin"/>
                <a:cs typeface="Cochin"/>
                <a:sym typeface="Cochin"/>
              </a:defRPr>
            </a:pPr>
            <a:r>
              <a:t>The first of </a:t>
            </a:r>
            <a:r>
              <a:rPr baseline="13333"/>
              <a:t>these </a:t>
            </a:r>
            <a:r>
              <a:rPr baseline="3333"/>
              <a:t>modes, </a:t>
            </a:r>
            <a:r>
              <a:rPr b="1"/>
              <a:t>righteous, angry, </a:t>
            </a:r>
            <a:r>
              <a:rPr b="1" baseline="13333"/>
              <a:t>and </a:t>
            </a:r>
            <a:r>
              <a:rPr b="1"/>
              <a:t>admonitory</a:t>
            </a:r>
            <a:r>
              <a:t>, they compared </a:t>
            </a:r>
            <a:r>
              <a:rPr baseline="13333"/>
              <a:t>to </a:t>
            </a:r>
            <a:r>
              <a:rPr baseline="8333"/>
              <a:t>the </a:t>
            </a:r>
            <a:r>
              <a:rPr u="sng"/>
              <a:t>Old </a:t>
            </a:r>
            <a:r>
              <a:rPr baseline="-5000" u="sng"/>
              <a:t>Testament</a:t>
            </a:r>
            <a:r>
              <a:rPr baseline="-5000"/>
              <a:t>, </a:t>
            </a:r>
            <a:r>
              <a:rPr baseline="-10000"/>
              <a:t>"</a:t>
            </a:r>
            <a:r>
              <a:rPr b="1" baseline="-10000"/>
              <a:t>looking </a:t>
            </a:r>
            <a:r>
              <a:rPr b="1"/>
              <a:t>for the sins and errors of the </a:t>
            </a:r>
            <a:r>
              <a:rPr b="1" baseline="-10000"/>
              <a:t>past.</a:t>
            </a:r>
            <a:r>
              <a:rPr baseline="-10000"/>
              <a:t>" </a:t>
            </a:r>
            <a:endParaRPr baseline="-10000"/>
          </a:p>
          <a:p>
            <a:pPr marL="228600" indent="-228600">
              <a:spcBef>
                <a:spcPts val="0"/>
              </a:spcBef>
              <a:buSzPct val="80000"/>
              <a:buBlip>
                <a:blip r:embed="rId2"/>
              </a:buBlip>
              <a:defRPr sz="3000">
                <a:latin typeface="Cochin"/>
                <a:ea typeface="Cochin"/>
                <a:cs typeface="Cochin"/>
                <a:sym typeface="Cochin"/>
              </a:defRPr>
            </a:pPr>
            <a:endParaRPr baseline="-10000"/>
          </a:p>
          <a:p>
            <a:pPr marL="228600" indent="-228600">
              <a:spcBef>
                <a:spcPts val="0"/>
              </a:spcBef>
              <a:buSzPct val="80000"/>
              <a:buBlip>
                <a:blip r:embed="rId2"/>
              </a:buBlip>
              <a:defRPr sz="3000">
                <a:latin typeface="Cochin"/>
                <a:ea typeface="Cochin"/>
                <a:cs typeface="Cochin"/>
                <a:sym typeface="Cochin"/>
              </a:defRPr>
            </a:pPr>
            <a:r>
              <a:t>The second mode, </a:t>
            </a:r>
            <a:r>
              <a:rPr b="1" baseline="3333"/>
              <a:t>disinterested </a:t>
            </a:r>
            <a:r>
              <a:rPr baseline="3333"/>
              <a:t>and </a:t>
            </a:r>
            <a:r>
              <a:rPr baseline="-5000"/>
              <a:t>seeking </a:t>
            </a:r>
            <a:r>
              <a:rPr baseline="3333"/>
              <a:t>"</a:t>
            </a:r>
            <a:r>
              <a:rPr b="1" baseline="3333"/>
              <a:t>the </a:t>
            </a:r>
            <a:r>
              <a:rPr b="1" baseline="-5000"/>
              <a:t>grace </a:t>
            </a:r>
            <a:r>
              <a:rPr b="1" baseline="3333"/>
              <a:t>of </a:t>
            </a:r>
            <a:r>
              <a:rPr b="1" baseline="-5000"/>
              <a:t>imagination</a:t>
            </a:r>
            <a:r>
              <a:rPr baseline="-5000"/>
              <a:t>," they </a:t>
            </a:r>
            <a:r>
              <a:rPr baseline="3333"/>
              <a:t>com</a:t>
            </a:r>
            <a:r>
              <a:rPr baseline="-5000"/>
              <a:t>pared </a:t>
            </a:r>
            <a:r>
              <a:rPr baseline="8333"/>
              <a:t>to </a:t>
            </a:r>
            <a:r>
              <a:rPr baseline="3333"/>
              <a:t>the </a:t>
            </a:r>
            <a:r>
              <a:rPr baseline="3333" u="sng"/>
              <a:t>New Testament</a:t>
            </a:r>
            <a:r>
              <a:rPr baseline="3333"/>
              <a:t>. </a:t>
            </a:r>
            <a:endParaRPr baseline="3333"/>
          </a:p>
          <a:p>
            <a:pPr marL="0" indent="0">
              <a:spcBef>
                <a:spcPts val="0"/>
              </a:spcBef>
              <a:buSzTx/>
              <a:buNone/>
              <a:defRPr sz="3000">
                <a:latin typeface="Cochin"/>
                <a:ea typeface="Cochin"/>
                <a:cs typeface="Cochin"/>
                <a:sym typeface="Cochin"/>
              </a:defRPr>
            </a:pPr>
            <a:endParaRPr baseline="3333"/>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198" name="Woman as Reader -Feminist critique…"/>
          <p:cNvSpPr txBox="1"/>
          <p:nvPr>
            <p:ph type="body" idx="1"/>
          </p:nvPr>
        </p:nvSpPr>
        <p:spPr>
          <a:xfrm>
            <a:off x="1728216" y="1892300"/>
            <a:ext cx="9548368" cy="6286500"/>
          </a:xfrm>
          <a:prstGeom prst="rect">
            <a:avLst/>
          </a:prstGeom>
          <a:gradFill>
            <a:gsLst>
              <a:gs pos="0">
                <a:srgbClr val="C3971A"/>
              </a:gs>
              <a:gs pos="100000">
                <a:srgbClr val="DCBD23"/>
              </a:gs>
            </a:gsLst>
            <a:lin ang="5400000"/>
          </a:gradFill>
        </p:spPr>
        <p:txBody>
          <a:bodyPr/>
          <a:lstStyle/>
          <a:p>
            <a:pPr marL="228600" indent="-228600" algn="ctr">
              <a:spcBef>
                <a:spcPts val="0"/>
              </a:spcBef>
              <a:buSzPct val="80000"/>
              <a:buBlip>
                <a:blip r:embed="rId2"/>
              </a:buBlip>
              <a:defRPr b="1" sz="3000">
                <a:latin typeface="Cochin"/>
                <a:ea typeface="Cochin"/>
                <a:cs typeface="Cochin"/>
                <a:sym typeface="Cochin"/>
              </a:defRPr>
            </a:pPr>
            <a:r>
              <a:rPr baseline="3333"/>
              <a:t>Woman as Reader -</a:t>
            </a:r>
            <a:r>
              <a:t>Feminist critique</a:t>
            </a:r>
            <a:r>
              <a:rPr baseline="3333"/>
              <a:t>   </a:t>
            </a:r>
            <a:endParaRPr baseline="3333"/>
          </a:p>
          <a:p>
            <a:pPr marL="228600" indent="-228600" algn="ctr">
              <a:spcBef>
                <a:spcPts val="0"/>
              </a:spcBef>
              <a:buSzPct val="80000"/>
              <a:buBlip>
                <a:blip r:embed="rId2"/>
              </a:buBlip>
              <a:defRPr b="1" sz="3000">
                <a:latin typeface="Cochin"/>
                <a:ea typeface="Cochin"/>
                <a:cs typeface="Cochin"/>
                <a:sym typeface="Cochin"/>
              </a:defRPr>
            </a:pPr>
            <a:endParaRPr baseline="3333"/>
          </a:p>
          <a:p>
            <a:pPr marL="228600" indent="-228600" algn="ctr">
              <a:spcBef>
                <a:spcPts val="0"/>
              </a:spcBef>
              <a:buSzPct val="80000"/>
              <a:buBlip>
                <a:blip r:embed="rId2"/>
              </a:buBlip>
              <a:defRPr b="1" sz="3000">
                <a:latin typeface="Cochin"/>
                <a:ea typeface="Cochin"/>
                <a:cs typeface="Cochin"/>
                <a:sym typeface="Cochin"/>
              </a:defRPr>
            </a:pPr>
            <a:r>
              <a:t>The first </a:t>
            </a:r>
            <a:r>
              <a:rPr baseline="3333"/>
              <a:t>mode</a:t>
            </a:r>
            <a:r>
              <a:rPr baseline="-5000"/>
              <a:t> -</a:t>
            </a:r>
            <a:r>
              <a:rPr baseline="8333"/>
              <a:t>The </a:t>
            </a:r>
            <a:r>
              <a:t>Old </a:t>
            </a:r>
            <a:r>
              <a:rPr baseline="-5000"/>
              <a:t>Testament</a:t>
            </a:r>
            <a:endParaRPr baseline="-5000"/>
          </a:p>
          <a:p>
            <a:pPr marL="228600" indent="-228600" algn="ctr">
              <a:spcBef>
                <a:spcPts val="0"/>
              </a:spcBef>
              <a:buSzPct val="80000"/>
              <a:buBlip>
                <a:blip r:embed="rId2"/>
              </a:buBlip>
              <a:defRPr b="1" sz="3000">
                <a:latin typeface="Cochin"/>
                <a:ea typeface="Cochin"/>
                <a:cs typeface="Cochin"/>
                <a:sym typeface="Cochin"/>
              </a:defRPr>
            </a:pPr>
            <a:r>
              <a:rPr baseline="3333"/>
              <a:t>                                     </a:t>
            </a:r>
            <a:endParaRPr baseline="3333"/>
          </a:p>
          <a:p>
            <a:pPr marL="228600" indent="-228600" algn="ctr">
              <a:spcBef>
                <a:spcPts val="0"/>
              </a:spcBef>
              <a:buSzPct val="80000"/>
              <a:buBlip>
                <a:blip r:embed="rId2"/>
              </a:buBlip>
              <a:defRPr sz="3000">
                <a:latin typeface="Cochin"/>
                <a:ea typeface="Cochin"/>
                <a:cs typeface="Cochin"/>
                <a:sym typeface="Cochin"/>
              </a:defRPr>
            </a:pPr>
            <a:r>
              <a:t>righteous, angry, and admonitory         </a:t>
            </a:r>
          </a:p>
          <a:p>
            <a:pPr marL="228600" indent="-228600" algn="ctr">
              <a:spcBef>
                <a:spcPts val="0"/>
              </a:spcBef>
              <a:buSzPct val="80000"/>
              <a:buBlip>
                <a:blip r:embed="rId2"/>
              </a:buBlip>
              <a:defRPr sz="3000">
                <a:latin typeface="Cochin"/>
                <a:ea typeface="Cochin"/>
                <a:cs typeface="Cochin"/>
                <a:sym typeface="Cochin"/>
              </a:defRPr>
            </a:pPr>
          </a:p>
          <a:p>
            <a:pPr marL="228600" indent="-228600" algn="ctr">
              <a:spcBef>
                <a:spcPts val="0"/>
              </a:spcBef>
              <a:buSzPct val="80000"/>
              <a:buBlip>
                <a:blip r:embed="rId2"/>
              </a:buBlip>
              <a:defRPr sz="3000">
                <a:latin typeface="Cochin"/>
                <a:ea typeface="Cochin"/>
                <a:cs typeface="Cochin"/>
                <a:sym typeface="Cochin"/>
              </a:defRPr>
            </a:pPr>
            <a:r>
              <a:rPr baseline="-10000"/>
              <a:t>looking </a:t>
            </a:r>
            <a:r>
              <a:t>for the sins and errors of the past </a:t>
            </a:r>
          </a:p>
          <a:p>
            <a:pPr marL="0" indent="0" algn="ctr">
              <a:spcBef>
                <a:spcPts val="0"/>
              </a:spcBef>
              <a:buSzTx/>
              <a:buNone/>
              <a:defRPr sz="3000">
                <a:latin typeface="Cochin"/>
                <a:ea typeface="Cochin"/>
                <a:cs typeface="Cochin"/>
                <a:sym typeface="Cochin"/>
              </a:defRPr>
            </a:pPr>
            <a:endParaRPr b="1"/>
          </a:p>
          <a:p>
            <a:pPr marL="0" indent="0" algn="ctr">
              <a:spcBef>
                <a:spcPts val="0"/>
              </a:spcBef>
              <a:buSzTx/>
              <a:buNone/>
              <a:defRPr sz="3000">
                <a:latin typeface="Cochin"/>
                <a:ea typeface="Cochin"/>
                <a:cs typeface="Cochin"/>
                <a:sym typeface="Cochin"/>
              </a:defRPr>
            </a:pPr>
            <a:endParaRPr b="1" baseline="-5000"/>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200" name="“The first mode is ideological;it is concerned with the feminist as reader,and it offers feminist readings of texts which consider the images and stereotypes of women in literature”…"/>
          <p:cNvSpPr txBox="1"/>
          <p:nvPr>
            <p:ph type="body" idx="1"/>
          </p:nvPr>
        </p:nvSpPr>
        <p:spPr>
          <a:xfrm>
            <a:off x="711200" y="1828800"/>
            <a:ext cx="11099800" cy="6286500"/>
          </a:xfrm>
          <a:prstGeom prst="rect">
            <a:avLst/>
          </a:prstGeom>
          <a:gradFill>
            <a:gsLst>
              <a:gs pos="0">
                <a:srgbClr val="C3971A"/>
              </a:gs>
              <a:gs pos="100000">
                <a:srgbClr val="DCBD23"/>
              </a:gs>
            </a:gsLst>
            <a:lin ang="5400000"/>
          </a:gradFill>
        </p:spPr>
        <p:txBody>
          <a:bodyPr/>
          <a:lstStyle/>
          <a:p>
            <a:pPr marL="208026" indent="-208026" defTabSz="531622">
              <a:lnSpc>
                <a:spcPct val="120000"/>
              </a:lnSpc>
              <a:spcBef>
                <a:spcPts val="0"/>
              </a:spcBef>
              <a:buSzPct val="80000"/>
              <a:buBlip>
                <a:blip r:embed="rId2"/>
              </a:buBlip>
              <a:defRPr sz="2730">
                <a:latin typeface="Cochin"/>
                <a:ea typeface="Cochin"/>
                <a:cs typeface="Cochin"/>
                <a:sym typeface="Cochin"/>
              </a:defRPr>
            </a:pPr>
            <a:r>
              <a:rPr baseline="-5494"/>
              <a:t>“The first mode is ideological;it is concerned with the feminist as reader,and it offers feminist readings of texts which consider the images and stereotypes of women in literature”</a:t>
            </a:r>
            <a:endParaRPr baseline="-5494"/>
          </a:p>
          <a:p>
            <a:pPr marL="208026" indent="-208026" defTabSz="531622">
              <a:lnSpc>
                <a:spcPct val="120000"/>
              </a:lnSpc>
              <a:spcBef>
                <a:spcPts val="0"/>
              </a:spcBef>
              <a:buSzPct val="80000"/>
              <a:buBlip>
                <a:blip r:embed="rId2"/>
              </a:buBlip>
              <a:defRPr sz="2730">
                <a:latin typeface="Cochin"/>
                <a:ea typeface="Cochin"/>
                <a:cs typeface="Cochin"/>
                <a:sym typeface="Cochin"/>
              </a:defRPr>
            </a:pPr>
            <a:endParaRPr baseline="-5494"/>
          </a:p>
          <a:p>
            <a:pPr marL="208026" indent="-208026" defTabSz="531622">
              <a:lnSpc>
                <a:spcPct val="120000"/>
              </a:lnSpc>
              <a:spcBef>
                <a:spcPts val="0"/>
              </a:spcBef>
              <a:buSzPct val="80000"/>
              <a:buBlip>
                <a:blip r:embed="rId2"/>
              </a:buBlip>
              <a:defRPr sz="2730">
                <a:latin typeface="Cochin"/>
                <a:ea typeface="Cochin"/>
                <a:cs typeface="Cochin"/>
                <a:sym typeface="Cochin"/>
              </a:defRPr>
            </a:pPr>
            <a:r>
              <a:rPr baseline="-5494"/>
              <a:t>“….feminist reading or the feminist critique,is in essence a mode of interpretation, one of many which any complex text will accommodate and permit”. </a:t>
            </a:r>
            <a:endParaRPr baseline="-5494"/>
          </a:p>
          <a:p>
            <a:pPr marL="208026" indent="-208026" defTabSz="531622">
              <a:lnSpc>
                <a:spcPct val="120000"/>
              </a:lnSpc>
              <a:spcBef>
                <a:spcPts val="0"/>
              </a:spcBef>
              <a:buSzPct val="80000"/>
              <a:buBlip>
                <a:blip r:embed="rId2"/>
              </a:buBlip>
              <a:defRPr sz="2730">
                <a:latin typeface="Cochin"/>
                <a:ea typeface="Cochin"/>
                <a:cs typeface="Cochin"/>
                <a:sym typeface="Cochin"/>
              </a:defRPr>
            </a:pPr>
            <a:endParaRPr baseline="-5494"/>
          </a:p>
          <a:p>
            <a:pPr marL="208026" indent="-208026" defTabSz="531622">
              <a:lnSpc>
                <a:spcPct val="120000"/>
              </a:lnSpc>
              <a:spcBef>
                <a:spcPts val="0"/>
              </a:spcBef>
              <a:buSzPct val="80000"/>
              <a:buBlip>
                <a:blip r:embed="rId2"/>
              </a:buBlip>
              <a:defRPr sz="2730">
                <a:latin typeface="Cochin"/>
                <a:ea typeface="Cochin"/>
                <a:cs typeface="Cochin"/>
                <a:sym typeface="Cochin"/>
              </a:defRPr>
            </a:pPr>
            <a:r>
              <a:t>"images and stereotypes of women in literature, the omissions and misconceptions about women in criticism, and women-assign in semiotic systems."</a:t>
            </a:r>
            <a:endParaRPr baseline="-5494"/>
          </a:p>
          <a:p>
            <a:pPr marL="0" indent="0" algn="just" defTabSz="416052">
              <a:lnSpc>
                <a:spcPct val="150000"/>
              </a:lnSpc>
              <a:spcBef>
                <a:spcPts val="0"/>
              </a:spcBef>
              <a:buSzTx/>
              <a:buNone/>
              <a:defRPr sz="1820">
                <a:latin typeface="Cochin"/>
                <a:ea typeface="Cochin"/>
                <a:cs typeface="Cochin"/>
                <a:sym typeface="Cochin"/>
              </a:defRPr>
            </a:pPr>
            <a:endParaRPr baseline="-8241"/>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202" name="Woman as Writers-Gynocritic…"/>
          <p:cNvSpPr txBox="1"/>
          <p:nvPr/>
        </p:nvSpPr>
        <p:spPr>
          <a:xfrm>
            <a:off x="1834058" y="1746250"/>
            <a:ext cx="9336684" cy="6286500"/>
          </a:xfrm>
          <a:prstGeom prst="rect">
            <a:avLst/>
          </a:prstGeom>
          <a:gradFill>
            <a:gsLst>
              <a:gs pos="0">
                <a:srgbClr val="C3971A"/>
              </a:gs>
              <a:gs pos="100000">
                <a:srgbClr val="DCBD23"/>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L="228600" indent="-228600">
              <a:lnSpc>
                <a:spcPct val="200000"/>
              </a:lnSpc>
              <a:buSzPct val="80000"/>
              <a:buBlip>
                <a:blip r:embed="rId2"/>
              </a:buBlip>
              <a:defRPr b="1" sz="3200">
                <a:latin typeface="Cochin"/>
                <a:ea typeface="Cochin"/>
                <a:cs typeface="Cochin"/>
                <a:sym typeface="Cochin"/>
              </a:defRPr>
            </a:pPr>
            <a:r>
              <a:rPr baseline="3125"/>
              <a:t>Woman as Writers-Gynocritic</a:t>
            </a:r>
            <a:endParaRPr baseline="3125"/>
          </a:p>
          <a:p>
            <a:pPr marL="228600" indent="-228600">
              <a:lnSpc>
                <a:spcPct val="200000"/>
              </a:lnSpc>
              <a:buSzPct val="80000"/>
              <a:buBlip>
                <a:blip r:embed="rId2"/>
              </a:buBlip>
              <a:defRPr b="1" sz="3200">
                <a:latin typeface="Cochin"/>
                <a:ea typeface="Cochin"/>
                <a:cs typeface="Cochin"/>
                <a:sym typeface="Cochin"/>
              </a:defRPr>
            </a:pPr>
            <a:r>
              <a:t>The second mode-</a:t>
            </a:r>
            <a:r>
              <a:rPr baseline="3125"/>
              <a:t>New Testament</a:t>
            </a:r>
            <a:endParaRPr baseline="3125"/>
          </a:p>
          <a:p>
            <a:pPr marL="228600" indent="-228600">
              <a:lnSpc>
                <a:spcPct val="200000"/>
              </a:lnSpc>
              <a:buSzPct val="80000"/>
              <a:buBlip>
                <a:blip r:embed="rId2"/>
              </a:buBlip>
              <a:defRPr sz="3200">
                <a:latin typeface="Cochin"/>
                <a:ea typeface="Cochin"/>
                <a:cs typeface="Cochin"/>
                <a:sym typeface="Cochin"/>
              </a:defRPr>
            </a:pPr>
            <a:r>
              <a:rPr baseline="3125"/>
              <a:t>Disinterested</a:t>
            </a:r>
            <a:endParaRPr baseline="-4687"/>
          </a:p>
          <a:p>
            <a:pPr marL="228600" indent="-228600">
              <a:lnSpc>
                <a:spcPct val="200000"/>
              </a:lnSpc>
              <a:buSzPct val="80000"/>
              <a:buBlip>
                <a:blip r:embed="rId2"/>
              </a:buBlip>
              <a:defRPr sz="3200">
                <a:latin typeface="Cochin"/>
                <a:ea typeface="Cochin"/>
                <a:cs typeface="Cochin"/>
                <a:sym typeface="Cochin"/>
              </a:defRPr>
            </a:pPr>
            <a:r>
              <a:t>The </a:t>
            </a:r>
            <a:r>
              <a:rPr baseline="-4687"/>
              <a:t>grace </a:t>
            </a:r>
            <a:r>
              <a:rPr baseline="3125"/>
              <a:t>of </a:t>
            </a:r>
            <a:r>
              <a:rPr baseline="-4687"/>
              <a:t>imagination </a:t>
            </a:r>
            <a:endParaRPr baseline="-4687"/>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204" name="“history, styles, themes, genres, and structures of writing by women, the psychodynamics of female creativity; the trajectory of the individual or collective female career; and the evolution and laws of a female literary tradition”"/>
          <p:cNvSpPr txBox="1"/>
          <p:nvPr>
            <p:ph type="body" idx="1"/>
          </p:nvPr>
        </p:nvSpPr>
        <p:spPr>
          <a:xfrm>
            <a:off x="749300" y="1536700"/>
            <a:ext cx="11099800" cy="6286500"/>
          </a:xfrm>
          <a:prstGeom prst="rect">
            <a:avLst/>
          </a:prstGeom>
          <a:gradFill>
            <a:gsLst>
              <a:gs pos="0">
                <a:srgbClr val="C3971A"/>
              </a:gs>
              <a:gs pos="100000">
                <a:srgbClr val="DCBD23"/>
              </a:gs>
            </a:gsLst>
            <a:lin ang="5400000"/>
          </a:gradFill>
        </p:spPr>
        <p:txBody>
          <a:bodyPr/>
          <a:lstStyle>
            <a:lvl1pPr marL="228600" indent="-228600">
              <a:lnSpc>
                <a:spcPct val="200000"/>
              </a:lnSpc>
              <a:spcBef>
                <a:spcPts val="0"/>
              </a:spcBef>
              <a:buSzPct val="80000"/>
              <a:buBlip>
                <a:blip r:embed="rId2"/>
              </a:buBlip>
              <a:defRPr sz="3500">
                <a:latin typeface="Cochin"/>
                <a:ea typeface="Cochin"/>
                <a:cs typeface="Cochin"/>
                <a:sym typeface="Cochin"/>
              </a:defRPr>
            </a:lvl1pPr>
          </a:lstStyle>
          <a:p>
            <a:pPr/>
            <a:r>
              <a:t>“history, styles, themes, genres, and structures of writing by women, the psychodynamics of female creativity; the trajectory of the individual or collective female career; and the evolution and laws of a female literary tradition”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grpSp>
        <p:nvGrpSpPr>
          <p:cNvPr id="226" name="Group"/>
          <p:cNvGrpSpPr/>
          <p:nvPr/>
        </p:nvGrpSpPr>
        <p:grpSpPr>
          <a:xfrm>
            <a:off x="304098" y="1796127"/>
            <a:ext cx="12254385" cy="5641743"/>
            <a:chOff x="0" y="0"/>
            <a:chExt cx="12254383" cy="5641741"/>
          </a:xfrm>
        </p:grpSpPr>
        <p:sp>
          <p:nvSpPr>
            <p:cNvPr id="206" name="Biological"/>
            <p:cNvSpPr txBox="1"/>
            <p:nvPr/>
          </p:nvSpPr>
          <p:spPr>
            <a:xfrm>
              <a:off x="0" y="4061707"/>
              <a:ext cx="2551885" cy="7018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b="1" sz="4400">
                  <a:latin typeface="Cochin"/>
                  <a:ea typeface="Cochin"/>
                  <a:cs typeface="Cochin"/>
                  <a:sym typeface="Cochin"/>
                </a:defRPr>
              </a:lvl1pPr>
            </a:lstStyle>
            <a:p>
              <a:pPr/>
              <a:r>
                <a:t>Biological</a:t>
              </a:r>
            </a:p>
          </p:txBody>
        </p:sp>
        <p:sp>
          <p:nvSpPr>
            <p:cNvPr id="207" name="Line"/>
            <p:cNvSpPr/>
            <p:nvPr/>
          </p:nvSpPr>
          <p:spPr>
            <a:xfrm flipV="1">
              <a:off x="5859634" y="1773169"/>
              <a:ext cx="1" cy="1034125"/>
            </a:xfrm>
            <a:prstGeom prst="line">
              <a:avLst/>
            </a:prstGeom>
            <a:noFill/>
            <a:ln w="101600" cap="flat">
              <a:solidFill>
                <a:srgbClr val="000000"/>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08" name="Line"/>
            <p:cNvSpPr/>
            <p:nvPr/>
          </p:nvSpPr>
          <p:spPr>
            <a:xfrm flipH="1" flipV="1">
              <a:off x="1559348" y="2827699"/>
              <a:ext cx="4340906" cy="1"/>
            </a:xfrm>
            <a:prstGeom prst="line">
              <a:avLst/>
            </a:prstGeom>
            <a:noFill/>
            <a:ln w="101600" cap="flat">
              <a:solidFill>
                <a:srgbClr val="000000">
                  <a:alpha val="95525"/>
                </a:srgbClr>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09" name="Line"/>
            <p:cNvSpPr/>
            <p:nvPr/>
          </p:nvSpPr>
          <p:spPr>
            <a:xfrm flipH="1">
              <a:off x="7703602" y="2812584"/>
              <a:ext cx="3965" cy="957887"/>
            </a:xfrm>
            <a:prstGeom prst="line">
              <a:avLst/>
            </a:prstGeom>
            <a:noFill/>
            <a:ln w="101600" cap="flat">
              <a:solidFill>
                <a:srgbClr val="000000">
                  <a:alpha val="95525"/>
                </a:srgbClr>
              </a:solidFill>
              <a:prstDash val="solid"/>
              <a:miter lim="400000"/>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10" name="Line"/>
            <p:cNvSpPr/>
            <p:nvPr/>
          </p:nvSpPr>
          <p:spPr>
            <a:xfrm flipH="1">
              <a:off x="1601792" y="2812584"/>
              <a:ext cx="3964" cy="957887"/>
            </a:xfrm>
            <a:prstGeom prst="line">
              <a:avLst/>
            </a:prstGeom>
            <a:noFill/>
            <a:ln w="101600" cap="flat">
              <a:solidFill>
                <a:srgbClr val="000000">
                  <a:alpha val="95525"/>
                </a:srgbClr>
              </a:solidFill>
              <a:prstDash val="solid"/>
              <a:miter lim="400000"/>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11" name="Line"/>
            <p:cNvSpPr/>
            <p:nvPr/>
          </p:nvSpPr>
          <p:spPr>
            <a:xfrm flipH="1">
              <a:off x="4304352" y="2893783"/>
              <a:ext cx="3964" cy="957887"/>
            </a:xfrm>
            <a:prstGeom prst="line">
              <a:avLst/>
            </a:prstGeom>
            <a:noFill/>
            <a:ln w="101600" cap="flat">
              <a:solidFill>
                <a:srgbClr val="000000">
                  <a:alpha val="95525"/>
                </a:srgbClr>
              </a:solidFill>
              <a:prstDash val="solid"/>
              <a:miter lim="400000"/>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12" name="Line"/>
            <p:cNvSpPr/>
            <p:nvPr/>
          </p:nvSpPr>
          <p:spPr>
            <a:xfrm flipV="1">
              <a:off x="5922543" y="2814153"/>
              <a:ext cx="1829932" cy="27094"/>
            </a:xfrm>
            <a:prstGeom prst="line">
              <a:avLst/>
            </a:prstGeom>
            <a:noFill/>
            <a:ln w="101600" cap="flat">
              <a:solidFill>
                <a:srgbClr val="000000">
                  <a:alpha val="95525"/>
                </a:srgbClr>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13" name="Line"/>
            <p:cNvSpPr/>
            <p:nvPr/>
          </p:nvSpPr>
          <p:spPr>
            <a:xfrm flipH="1">
              <a:off x="10848041" y="2812584"/>
              <a:ext cx="3965" cy="957887"/>
            </a:xfrm>
            <a:prstGeom prst="line">
              <a:avLst/>
            </a:prstGeom>
            <a:noFill/>
            <a:ln w="101600" cap="flat">
              <a:solidFill>
                <a:srgbClr val="000000">
                  <a:alpha val="95525"/>
                </a:srgbClr>
              </a:solidFill>
              <a:prstDash val="solid"/>
              <a:miter lim="400000"/>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214" name="Linguistic"/>
            <p:cNvSpPr txBox="1"/>
            <p:nvPr/>
          </p:nvSpPr>
          <p:spPr>
            <a:xfrm>
              <a:off x="3007228" y="4061886"/>
              <a:ext cx="2596846" cy="7018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b="1" sz="4400">
                  <a:latin typeface="Cochin"/>
                  <a:ea typeface="Cochin"/>
                  <a:cs typeface="Cochin"/>
                  <a:sym typeface="Cochin"/>
                </a:defRPr>
              </a:lvl1pPr>
            </a:lstStyle>
            <a:p>
              <a:pPr/>
              <a:r>
                <a:t>Linguistic</a:t>
              </a:r>
            </a:p>
          </p:txBody>
        </p:sp>
        <p:sp>
          <p:nvSpPr>
            <p:cNvPr id="215" name="Cultural"/>
            <p:cNvSpPr txBox="1"/>
            <p:nvPr/>
          </p:nvSpPr>
          <p:spPr>
            <a:xfrm>
              <a:off x="9852096" y="4061707"/>
              <a:ext cx="2402288" cy="7018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b="1" sz="4400">
                  <a:latin typeface="Cochin"/>
                  <a:ea typeface="Cochin"/>
                  <a:cs typeface="Cochin"/>
                  <a:sym typeface="Cochin"/>
                </a:defRPr>
              </a:lvl1pPr>
            </a:lstStyle>
            <a:p>
              <a:pPr/>
              <a:r>
                <a:t>Cultural</a:t>
              </a:r>
            </a:p>
          </p:txBody>
        </p:sp>
        <p:sp>
          <p:nvSpPr>
            <p:cNvPr id="216" name="Psychoanalytic"/>
            <p:cNvSpPr txBox="1"/>
            <p:nvPr/>
          </p:nvSpPr>
          <p:spPr>
            <a:xfrm>
              <a:off x="6059416" y="4006367"/>
              <a:ext cx="3829913" cy="7018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b="1" sz="4400">
                  <a:latin typeface="Cochin"/>
                  <a:ea typeface="Cochin"/>
                  <a:cs typeface="Cochin"/>
                  <a:sym typeface="Cochin"/>
                </a:defRPr>
              </a:lvl1pPr>
            </a:lstStyle>
            <a:p>
              <a:pPr/>
              <a:r>
                <a:t>Psychoanalytic</a:t>
              </a:r>
            </a:p>
          </p:txBody>
        </p:sp>
        <p:sp>
          <p:nvSpPr>
            <p:cNvPr id="217" name="Shape"/>
            <p:cNvSpPr/>
            <p:nvPr/>
          </p:nvSpPr>
          <p:spPr>
            <a:xfrm>
              <a:off x="653734" y="4824460"/>
              <a:ext cx="326398" cy="817102"/>
            </a:xfrm>
            <a:custGeom>
              <a:avLst/>
              <a:gdLst/>
              <a:ahLst/>
              <a:cxnLst>
                <a:cxn ang="0">
                  <a:pos x="wd2" y="hd2"/>
                </a:cxn>
                <a:cxn ang="5400000">
                  <a:pos x="wd2" y="hd2"/>
                </a:cxn>
                <a:cxn ang="10800000">
                  <a:pos x="wd2" y="hd2"/>
                </a:cxn>
                <a:cxn ang="16200000">
                  <a:pos x="wd2" y="hd2"/>
                </a:cxn>
              </a:cxnLst>
              <a:rect l="0" t="0" r="r" b="b"/>
              <a:pathLst>
                <a:path w="21387" h="21451" fill="norm" stroke="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rgbClr val="C13521"/>
            </a:solidFill>
            <a:ln w="12700" cap="flat">
              <a:noFill/>
              <a:miter lim="400000"/>
            </a:ln>
            <a:effectLst>
              <a:outerShdw sx="100000" sy="100000" kx="0" ky="0" algn="b" rotWithShape="0" blurRad="25400" dist="0" dir="16200000">
                <a:srgbClr val="000000">
                  <a:alpha val="50000"/>
                </a:srgbClr>
              </a:outerShdw>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218" name="Shape"/>
            <p:cNvSpPr/>
            <p:nvPr/>
          </p:nvSpPr>
          <p:spPr>
            <a:xfrm>
              <a:off x="1615428" y="4824640"/>
              <a:ext cx="316503" cy="817102"/>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1364A7"/>
            </a:solidFill>
            <a:ln w="12700" cap="flat">
              <a:noFill/>
              <a:miter lim="400000"/>
            </a:ln>
            <a:effectLst>
              <a:outerShdw sx="100000" sy="100000" kx="0" ky="0" algn="b" rotWithShape="0" blurRad="25400" dist="0" dir="16200000">
                <a:srgbClr val="000000">
                  <a:alpha val="50000"/>
                </a:srgbClr>
              </a:outerShdw>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219" name="Shape"/>
            <p:cNvSpPr/>
            <p:nvPr/>
          </p:nvSpPr>
          <p:spPr>
            <a:xfrm>
              <a:off x="4751814" y="4851770"/>
              <a:ext cx="561080" cy="762842"/>
            </a:xfrm>
            <a:custGeom>
              <a:avLst/>
              <a:gdLst/>
              <a:ahLst/>
              <a:cxnLst>
                <a:cxn ang="0">
                  <a:pos x="wd2" y="hd2"/>
                </a:cxn>
                <a:cxn ang="5400000">
                  <a:pos x="wd2" y="hd2"/>
                </a:cxn>
                <a:cxn ang="10800000">
                  <a:pos x="wd2" y="hd2"/>
                </a:cxn>
                <a:cxn ang="16200000">
                  <a:pos x="wd2" y="hd2"/>
                </a:cxn>
              </a:cxnLst>
              <a:rect l="0" t="0" r="r" b="b"/>
              <a:pathLst>
                <a:path w="20671" h="21600" fill="norm" stroke="1" extrusionOk="0">
                  <a:moveTo>
                    <a:pt x="9517" y="0"/>
                  </a:moveTo>
                  <a:cubicBezTo>
                    <a:pt x="6086" y="0"/>
                    <a:pt x="3154" y="1263"/>
                    <a:pt x="1473" y="3466"/>
                  </a:cubicBezTo>
                  <a:cubicBezTo>
                    <a:pt x="-881" y="6549"/>
                    <a:pt x="-395" y="10841"/>
                    <a:pt x="2804" y="15240"/>
                  </a:cubicBezTo>
                  <a:cubicBezTo>
                    <a:pt x="3450" y="16128"/>
                    <a:pt x="5236" y="17350"/>
                    <a:pt x="7272" y="17863"/>
                  </a:cubicBezTo>
                  <a:cubicBezTo>
                    <a:pt x="8160" y="18087"/>
                    <a:pt x="8736" y="18661"/>
                    <a:pt x="9403" y="19326"/>
                  </a:cubicBezTo>
                  <a:cubicBezTo>
                    <a:pt x="10418" y="20340"/>
                    <a:pt x="11682" y="21600"/>
                    <a:pt x="14405" y="21600"/>
                  </a:cubicBezTo>
                  <a:cubicBezTo>
                    <a:pt x="18504" y="21600"/>
                    <a:pt x="19509" y="19847"/>
                    <a:pt x="20242" y="18567"/>
                  </a:cubicBezTo>
                  <a:cubicBezTo>
                    <a:pt x="20372" y="18341"/>
                    <a:pt x="20495" y="18124"/>
                    <a:pt x="20630" y="17924"/>
                  </a:cubicBezTo>
                  <a:cubicBezTo>
                    <a:pt x="20719" y="17791"/>
                    <a:pt x="20660" y="17629"/>
                    <a:pt x="20493" y="17552"/>
                  </a:cubicBezTo>
                  <a:lnTo>
                    <a:pt x="19432" y="17063"/>
                  </a:lnTo>
                  <a:cubicBezTo>
                    <a:pt x="19249" y="16979"/>
                    <a:pt x="19013" y="17030"/>
                    <a:pt x="18913" y="17175"/>
                  </a:cubicBezTo>
                  <a:cubicBezTo>
                    <a:pt x="18735" y="17434"/>
                    <a:pt x="18583" y="17699"/>
                    <a:pt x="18435" y="17956"/>
                  </a:cubicBezTo>
                  <a:cubicBezTo>
                    <a:pt x="17728" y="19191"/>
                    <a:pt x="17217" y="20083"/>
                    <a:pt x="14405" y="20083"/>
                  </a:cubicBezTo>
                  <a:cubicBezTo>
                    <a:pt x="12653" y="20083"/>
                    <a:pt x="11910" y="19340"/>
                    <a:pt x="10968" y="18399"/>
                  </a:cubicBezTo>
                  <a:cubicBezTo>
                    <a:pt x="10211" y="17645"/>
                    <a:pt x="9354" y="16790"/>
                    <a:pt x="7888" y="16420"/>
                  </a:cubicBezTo>
                  <a:cubicBezTo>
                    <a:pt x="6320" y="16025"/>
                    <a:pt x="4929" y="15051"/>
                    <a:pt x="4527" y="14499"/>
                  </a:cubicBezTo>
                  <a:cubicBezTo>
                    <a:pt x="1679" y="10582"/>
                    <a:pt x="1186" y="6841"/>
                    <a:pt x="3176" y="4234"/>
                  </a:cubicBezTo>
                  <a:cubicBezTo>
                    <a:pt x="4494" y="2508"/>
                    <a:pt x="6804" y="1517"/>
                    <a:pt x="9517" y="1517"/>
                  </a:cubicBezTo>
                  <a:cubicBezTo>
                    <a:pt x="16006" y="1517"/>
                    <a:pt x="16934" y="6593"/>
                    <a:pt x="17064" y="7844"/>
                  </a:cubicBezTo>
                  <a:cubicBezTo>
                    <a:pt x="17080" y="7994"/>
                    <a:pt x="17247" y="8108"/>
                    <a:pt x="17443" y="8104"/>
                  </a:cubicBezTo>
                  <a:lnTo>
                    <a:pt x="18682" y="8079"/>
                  </a:lnTo>
                  <a:cubicBezTo>
                    <a:pt x="18892" y="8075"/>
                    <a:pt x="19053" y="7938"/>
                    <a:pt x="19041" y="7776"/>
                  </a:cubicBezTo>
                  <a:cubicBezTo>
                    <a:pt x="18817" y="4924"/>
                    <a:pt x="16608" y="0"/>
                    <a:pt x="9517" y="0"/>
                  </a:cubicBezTo>
                  <a:close/>
                  <a:moveTo>
                    <a:pt x="9955" y="3310"/>
                  </a:moveTo>
                  <a:cubicBezTo>
                    <a:pt x="9772" y="3302"/>
                    <a:pt x="9589" y="3303"/>
                    <a:pt x="9405" y="3312"/>
                  </a:cubicBezTo>
                  <a:cubicBezTo>
                    <a:pt x="9194" y="3323"/>
                    <a:pt x="8984" y="3346"/>
                    <a:pt x="8773" y="3380"/>
                  </a:cubicBezTo>
                  <a:cubicBezTo>
                    <a:pt x="5657" y="3880"/>
                    <a:pt x="3797" y="5739"/>
                    <a:pt x="3797" y="8353"/>
                  </a:cubicBezTo>
                  <a:cubicBezTo>
                    <a:pt x="3797" y="9959"/>
                    <a:pt x="5134" y="14392"/>
                    <a:pt x="8146" y="14866"/>
                  </a:cubicBezTo>
                  <a:cubicBezTo>
                    <a:pt x="9436" y="15068"/>
                    <a:pt x="10219" y="15793"/>
                    <a:pt x="10538" y="16153"/>
                  </a:cubicBezTo>
                  <a:cubicBezTo>
                    <a:pt x="10641" y="16269"/>
                    <a:pt x="10841" y="16307"/>
                    <a:pt x="11005" y="16244"/>
                  </a:cubicBezTo>
                  <a:lnTo>
                    <a:pt x="12119" y="15818"/>
                  </a:lnTo>
                  <a:cubicBezTo>
                    <a:pt x="12316" y="15743"/>
                    <a:pt x="12385" y="15553"/>
                    <a:pt x="12266" y="15410"/>
                  </a:cubicBezTo>
                  <a:cubicBezTo>
                    <a:pt x="11820" y="14873"/>
                    <a:pt x="10636" y="13710"/>
                    <a:pt x="8540" y="13381"/>
                  </a:cubicBezTo>
                  <a:cubicBezTo>
                    <a:pt x="7109" y="13156"/>
                    <a:pt x="5769" y="9788"/>
                    <a:pt x="5769" y="8353"/>
                  </a:cubicBezTo>
                  <a:cubicBezTo>
                    <a:pt x="5769" y="5921"/>
                    <a:pt x="7622" y="5114"/>
                    <a:pt x="9176" y="4865"/>
                  </a:cubicBezTo>
                  <a:cubicBezTo>
                    <a:pt x="10571" y="4642"/>
                    <a:pt x="11524" y="5343"/>
                    <a:pt x="11870" y="5655"/>
                  </a:cubicBezTo>
                  <a:cubicBezTo>
                    <a:pt x="12529" y="6251"/>
                    <a:pt x="12830" y="7037"/>
                    <a:pt x="12587" y="7523"/>
                  </a:cubicBezTo>
                  <a:cubicBezTo>
                    <a:pt x="12537" y="7623"/>
                    <a:pt x="12386" y="7926"/>
                    <a:pt x="11599" y="8006"/>
                  </a:cubicBezTo>
                  <a:cubicBezTo>
                    <a:pt x="9536" y="8216"/>
                    <a:pt x="8553" y="9368"/>
                    <a:pt x="8496" y="10417"/>
                  </a:cubicBezTo>
                  <a:cubicBezTo>
                    <a:pt x="8433" y="11561"/>
                    <a:pt x="9390" y="12498"/>
                    <a:pt x="10877" y="12748"/>
                  </a:cubicBezTo>
                  <a:cubicBezTo>
                    <a:pt x="11035" y="12774"/>
                    <a:pt x="11202" y="12801"/>
                    <a:pt x="11375" y="12827"/>
                  </a:cubicBezTo>
                  <a:cubicBezTo>
                    <a:pt x="12767" y="13043"/>
                    <a:pt x="14486" y="13309"/>
                    <a:pt x="16472" y="14829"/>
                  </a:cubicBezTo>
                  <a:cubicBezTo>
                    <a:pt x="16613" y="14937"/>
                    <a:pt x="16838" y="14943"/>
                    <a:pt x="16985" y="14840"/>
                  </a:cubicBezTo>
                  <a:lnTo>
                    <a:pt x="17927" y="14182"/>
                  </a:lnTo>
                  <a:cubicBezTo>
                    <a:pt x="18067" y="14084"/>
                    <a:pt x="18089" y="13920"/>
                    <a:pt x="17975" y="13803"/>
                  </a:cubicBezTo>
                  <a:cubicBezTo>
                    <a:pt x="17482" y="13295"/>
                    <a:pt x="16296" y="11899"/>
                    <a:pt x="16591" y="10520"/>
                  </a:cubicBezTo>
                  <a:cubicBezTo>
                    <a:pt x="16621" y="10378"/>
                    <a:pt x="16504" y="10241"/>
                    <a:pt x="16322" y="10204"/>
                  </a:cubicBezTo>
                  <a:lnTo>
                    <a:pt x="15125" y="9958"/>
                  </a:lnTo>
                  <a:cubicBezTo>
                    <a:pt x="14916" y="9915"/>
                    <a:pt x="14703" y="10018"/>
                    <a:pt x="14663" y="10182"/>
                  </a:cubicBezTo>
                  <a:cubicBezTo>
                    <a:pt x="14532" y="10716"/>
                    <a:pt x="14548" y="11240"/>
                    <a:pt x="14654" y="11735"/>
                  </a:cubicBezTo>
                  <a:cubicBezTo>
                    <a:pt x="14681" y="11859"/>
                    <a:pt x="14522" y="11959"/>
                    <a:pt x="14370" y="11911"/>
                  </a:cubicBezTo>
                  <a:cubicBezTo>
                    <a:pt x="13371" y="11589"/>
                    <a:pt x="12482" y="11451"/>
                    <a:pt x="11764" y="11340"/>
                  </a:cubicBezTo>
                  <a:cubicBezTo>
                    <a:pt x="11603" y="11316"/>
                    <a:pt x="11447" y="11291"/>
                    <a:pt x="11300" y="11266"/>
                  </a:cubicBezTo>
                  <a:cubicBezTo>
                    <a:pt x="10495" y="11131"/>
                    <a:pt x="10460" y="10631"/>
                    <a:pt x="10468" y="10481"/>
                  </a:cubicBezTo>
                  <a:cubicBezTo>
                    <a:pt x="10489" y="10097"/>
                    <a:pt x="10867" y="9613"/>
                    <a:pt x="11859" y="9512"/>
                  </a:cubicBezTo>
                  <a:cubicBezTo>
                    <a:pt x="13116" y="9384"/>
                    <a:pt x="14028" y="8870"/>
                    <a:pt x="14430" y="8067"/>
                  </a:cubicBezTo>
                  <a:cubicBezTo>
                    <a:pt x="14940" y="7047"/>
                    <a:pt x="14526" y="5714"/>
                    <a:pt x="13373" y="4672"/>
                  </a:cubicBezTo>
                  <a:cubicBezTo>
                    <a:pt x="12458" y="3845"/>
                    <a:pt x="11234" y="3367"/>
                    <a:pt x="9955" y="3310"/>
                  </a:cubicBezTo>
                  <a:close/>
                </a:path>
              </a:pathLst>
            </a:custGeom>
            <a:solidFill>
              <a:srgbClr val="DEF3D1"/>
            </a:solidFill>
            <a:ln w="12700" cap="flat">
              <a:noFill/>
              <a:miter lim="400000"/>
            </a:ln>
            <a:effectLst>
              <a:outerShdw sx="100000" sy="100000" kx="0" ky="0" algn="b" rotWithShape="0" blurRad="25400" dist="0" dir="16200000">
                <a:srgbClr val="000000">
                  <a:alpha val="50000"/>
                </a:srgbClr>
              </a:outerShdw>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220" name="Shape"/>
            <p:cNvSpPr/>
            <p:nvPr/>
          </p:nvSpPr>
          <p:spPr>
            <a:xfrm>
              <a:off x="8102233" y="4928508"/>
              <a:ext cx="733779" cy="609365"/>
            </a:xfrm>
            <a:custGeom>
              <a:avLst/>
              <a:gdLst/>
              <a:ahLst/>
              <a:cxnLst>
                <a:cxn ang="0">
                  <a:pos x="wd2" y="hd2"/>
                </a:cxn>
                <a:cxn ang="5400000">
                  <a:pos x="wd2" y="hd2"/>
                </a:cxn>
                <a:cxn ang="10800000">
                  <a:pos x="wd2" y="hd2"/>
                </a:cxn>
                <a:cxn ang="16200000">
                  <a:pos x="wd2" y="hd2"/>
                </a:cxn>
              </a:cxnLst>
              <a:rect l="0" t="0" r="r" b="b"/>
              <a:pathLst>
                <a:path w="21600" h="21596" fill="norm" stroke="1" extrusionOk="0">
                  <a:moveTo>
                    <a:pt x="8302" y="9"/>
                  </a:moveTo>
                  <a:cubicBezTo>
                    <a:pt x="6982" y="101"/>
                    <a:pt x="5943" y="867"/>
                    <a:pt x="5256" y="1602"/>
                  </a:cubicBezTo>
                  <a:cubicBezTo>
                    <a:pt x="5021" y="1852"/>
                    <a:pt x="4829" y="2167"/>
                    <a:pt x="4726" y="2528"/>
                  </a:cubicBezTo>
                  <a:cubicBezTo>
                    <a:pt x="4627" y="2877"/>
                    <a:pt x="4605" y="3232"/>
                    <a:pt x="4671" y="3567"/>
                  </a:cubicBezTo>
                  <a:cubicBezTo>
                    <a:pt x="4747" y="3948"/>
                    <a:pt x="4927" y="4283"/>
                    <a:pt x="5162" y="4487"/>
                  </a:cubicBezTo>
                  <a:cubicBezTo>
                    <a:pt x="5228" y="4546"/>
                    <a:pt x="5327" y="4527"/>
                    <a:pt x="5370" y="4448"/>
                  </a:cubicBezTo>
                  <a:cubicBezTo>
                    <a:pt x="5730" y="3830"/>
                    <a:pt x="6309" y="3389"/>
                    <a:pt x="6844" y="3323"/>
                  </a:cubicBezTo>
                  <a:cubicBezTo>
                    <a:pt x="6925" y="3310"/>
                    <a:pt x="7003" y="3371"/>
                    <a:pt x="7024" y="3463"/>
                  </a:cubicBezTo>
                  <a:cubicBezTo>
                    <a:pt x="7052" y="3587"/>
                    <a:pt x="6985" y="3704"/>
                    <a:pt x="6881" y="3711"/>
                  </a:cubicBezTo>
                  <a:cubicBezTo>
                    <a:pt x="6434" y="3770"/>
                    <a:pt x="5949" y="4146"/>
                    <a:pt x="5638" y="4678"/>
                  </a:cubicBezTo>
                  <a:cubicBezTo>
                    <a:pt x="5431" y="5033"/>
                    <a:pt x="5343" y="5387"/>
                    <a:pt x="5392" y="5670"/>
                  </a:cubicBezTo>
                  <a:cubicBezTo>
                    <a:pt x="5409" y="5768"/>
                    <a:pt x="5375" y="5873"/>
                    <a:pt x="5293" y="5912"/>
                  </a:cubicBezTo>
                  <a:cubicBezTo>
                    <a:pt x="5272" y="5919"/>
                    <a:pt x="5256" y="5926"/>
                    <a:pt x="5234" y="5926"/>
                  </a:cubicBezTo>
                  <a:cubicBezTo>
                    <a:pt x="5157" y="5926"/>
                    <a:pt x="5092" y="5866"/>
                    <a:pt x="5075" y="5774"/>
                  </a:cubicBezTo>
                  <a:cubicBezTo>
                    <a:pt x="5037" y="5590"/>
                    <a:pt x="5043" y="5387"/>
                    <a:pt x="5087" y="5177"/>
                  </a:cubicBezTo>
                  <a:cubicBezTo>
                    <a:pt x="5114" y="5046"/>
                    <a:pt x="5071" y="4907"/>
                    <a:pt x="4978" y="4822"/>
                  </a:cubicBezTo>
                  <a:cubicBezTo>
                    <a:pt x="4672" y="4559"/>
                    <a:pt x="4443" y="4139"/>
                    <a:pt x="4350" y="3666"/>
                  </a:cubicBezTo>
                  <a:cubicBezTo>
                    <a:pt x="4323" y="3534"/>
                    <a:pt x="4306" y="3403"/>
                    <a:pt x="4306" y="3272"/>
                  </a:cubicBezTo>
                  <a:cubicBezTo>
                    <a:pt x="4301" y="3101"/>
                    <a:pt x="4175" y="2982"/>
                    <a:pt x="4038" y="3015"/>
                  </a:cubicBezTo>
                  <a:cubicBezTo>
                    <a:pt x="3503" y="3159"/>
                    <a:pt x="2363" y="3724"/>
                    <a:pt x="1332" y="5524"/>
                  </a:cubicBezTo>
                  <a:cubicBezTo>
                    <a:pt x="595" y="6917"/>
                    <a:pt x="279" y="8480"/>
                    <a:pt x="426" y="9302"/>
                  </a:cubicBezTo>
                  <a:cubicBezTo>
                    <a:pt x="443" y="9492"/>
                    <a:pt x="486" y="9670"/>
                    <a:pt x="541" y="9827"/>
                  </a:cubicBezTo>
                  <a:cubicBezTo>
                    <a:pt x="595" y="9978"/>
                    <a:pt x="748" y="10038"/>
                    <a:pt x="868" y="9953"/>
                  </a:cubicBezTo>
                  <a:cubicBezTo>
                    <a:pt x="1179" y="9729"/>
                    <a:pt x="1484" y="9624"/>
                    <a:pt x="1751" y="9585"/>
                  </a:cubicBezTo>
                  <a:cubicBezTo>
                    <a:pt x="2292" y="9500"/>
                    <a:pt x="2756" y="9664"/>
                    <a:pt x="3051" y="9815"/>
                  </a:cubicBezTo>
                  <a:cubicBezTo>
                    <a:pt x="3231" y="9907"/>
                    <a:pt x="3400" y="10019"/>
                    <a:pt x="3542" y="10144"/>
                  </a:cubicBezTo>
                  <a:cubicBezTo>
                    <a:pt x="3635" y="10222"/>
                    <a:pt x="3765" y="10190"/>
                    <a:pt x="3825" y="10072"/>
                  </a:cubicBezTo>
                  <a:cubicBezTo>
                    <a:pt x="3967" y="9789"/>
                    <a:pt x="4148" y="9553"/>
                    <a:pt x="4350" y="9382"/>
                  </a:cubicBezTo>
                  <a:cubicBezTo>
                    <a:pt x="4416" y="9329"/>
                    <a:pt x="4507" y="9328"/>
                    <a:pt x="4562" y="9400"/>
                  </a:cubicBezTo>
                  <a:cubicBezTo>
                    <a:pt x="4638" y="9492"/>
                    <a:pt x="4623" y="9638"/>
                    <a:pt x="4541" y="9704"/>
                  </a:cubicBezTo>
                  <a:cubicBezTo>
                    <a:pt x="4170" y="10006"/>
                    <a:pt x="3885" y="10617"/>
                    <a:pt x="3820" y="11260"/>
                  </a:cubicBezTo>
                  <a:cubicBezTo>
                    <a:pt x="3776" y="11687"/>
                    <a:pt x="3836" y="12056"/>
                    <a:pt x="3989" y="12273"/>
                  </a:cubicBezTo>
                  <a:cubicBezTo>
                    <a:pt x="4043" y="12351"/>
                    <a:pt x="4055" y="12463"/>
                    <a:pt x="4001" y="12542"/>
                  </a:cubicBezTo>
                  <a:cubicBezTo>
                    <a:pt x="3968" y="12588"/>
                    <a:pt x="3924" y="12607"/>
                    <a:pt x="3875" y="12607"/>
                  </a:cubicBezTo>
                  <a:cubicBezTo>
                    <a:pt x="3831" y="12607"/>
                    <a:pt x="3788" y="12588"/>
                    <a:pt x="3755" y="12542"/>
                  </a:cubicBezTo>
                  <a:cubicBezTo>
                    <a:pt x="3531" y="12239"/>
                    <a:pt x="3438" y="11765"/>
                    <a:pt x="3493" y="11207"/>
                  </a:cubicBezTo>
                  <a:cubicBezTo>
                    <a:pt x="3503" y="11102"/>
                    <a:pt x="3520" y="11004"/>
                    <a:pt x="3542" y="10899"/>
                  </a:cubicBezTo>
                  <a:cubicBezTo>
                    <a:pt x="3569" y="10774"/>
                    <a:pt x="3537" y="10635"/>
                    <a:pt x="3455" y="10550"/>
                  </a:cubicBezTo>
                  <a:cubicBezTo>
                    <a:pt x="3122" y="10202"/>
                    <a:pt x="2472" y="9868"/>
                    <a:pt x="1801" y="9973"/>
                  </a:cubicBezTo>
                  <a:cubicBezTo>
                    <a:pt x="1774" y="9980"/>
                    <a:pt x="1746" y="9979"/>
                    <a:pt x="1719" y="9985"/>
                  </a:cubicBezTo>
                  <a:cubicBezTo>
                    <a:pt x="1113" y="10110"/>
                    <a:pt x="606" y="10616"/>
                    <a:pt x="355" y="11299"/>
                  </a:cubicBezTo>
                  <a:cubicBezTo>
                    <a:pt x="126" y="11930"/>
                    <a:pt x="0" y="12621"/>
                    <a:pt x="0" y="13351"/>
                  </a:cubicBezTo>
                  <a:cubicBezTo>
                    <a:pt x="0" y="16287"/>
                    <a:pt x="2063" y="18664"/>
                    <a:pt x="4606" y="18664"/>
                  </a:cubicBezTo>
                  <a:cubicBezTo>
                    <a:pt x="5899" y="18664"/>
                    <a:pt x="7073" y="18046"/>
                    <a:pt x="7908" y="17054"/>
                  </a:cubicBezTo>
                  <a:cubicBezTo>
                    <a:pt x="7957" y="17002"/>
                    <a:pt x="7946" y="16897"/>
                    <a:pt x="7880" y="16851"/>
                  </a:cubicBezTo>
                  <a:cubicBezTo>
                    <a:pt x="7766" y="16772"/>
                    <a:pt x="7661" y="16687"/>
                    <a:pt x="7563" y="16595"/>
                  </a:cubicBezTo>
                  <a:cubicBezTo>
                    <a:pt x="7503" y="16535"/>
                    <a:pt x="7477" y="16425"/>
                    <a:pt x="7521" y="16340"/>
                  </a:cubicBezTo>
                  <a:cubicBezTo>
                    <a:pt x="7575" y="16228"/>
                    <a:pt x="7690" y="16208"/>
                    <a:pt x="7766" y="16280"/>
                  </a:cubicBezTo>
                  <a:cubicBezTo>
                    <a:pt x="7952" y="16471"/>
                    <a:pt x="8651" y="17023"/>
                    <a:pt x="9289" y="17030"/>
                  </a:cubicBezTo>
                  <a:cubicBezTo>
                    <a:pt x="10009" y="17036"/>
                    <a:pt x="10599" y="16305"/>
                    <a:pt x="10599" y="15412"/>
                  </a:cubicBezTo>
                  <a:cubicBezTo>
                    <a:pt x="10599" y="15228"/>
                    <a:pt x="10571" y="15051"/>
                    <a:pt x="10527" y="14886"/>
                  </a:cubicBezTo>
                  <a:cubicBezTo>
                    <a:pt x="10374" y="14453"/>
                    <a:pt x="10080" y="14139"/>
                    <a:pt x="9649" y="13942"/>
                  </a:cubicBezTo>
                  <a:cubicBezTo>
                    <a:pt x="8716" y="13515"/>
                    <a:pt x="7390" y="13783"/>
                    <a:pt x="6615" y="14256"/>
                  </a:cubicBezTo>
                  <a:cubicBezTo>
                    <a:pt x="5846" y="14722"/>
                    <a:pt x="5343" y="15578"/>
                    <a:pt x="5338" y="15584"/>
                  </a:cubicBezTo>
                  <a:lnTo>
                    <a:pt x="5310" y="15630"/>
                  </a:lnTo>
                  <a:cubicBezTo>
                    <a:pt x="5261" y="15715"/>
                    <a:pt x="5152" y="15722"/>
                    <a:pt x="5097" y="15630"/>
                  </a:cubicBezTo>
                  <a:lnTo>
                    <a:pt x="5070" y="15584"/>
                  </a:lnTo>
                  <a:cubicBezTo>
                    <a:pt x="4442" y="14527"/>
                    <a:pt x="2920" y="14106"/>
                    <a:pt x="2046" y="14736"/>
                  </a:cubicBezTo>
                  <a:cubicBezTo>
                    <a:pt x="1970" y="14789"/>
                    <a:pt x="1872" y="14768"/>
                    <a:pt x="1823" y="14683"/>
                  </a:cubicBezTo>
                  <a:cubicBezTo>
                    <a:pt x="1768" y="14591"/>
                    <a:pt x="1791" y="14461"/>
                    <a:pt x="1872" y="14402"/>
                  </a:cubicBezTo>
                  <a:cubicBezTo>
                    <a:pt x="2773" y="13738"/>
                    <a:pt x="4213" y="14026"/>
                    <a:pt x="5043" y="14946"/>
                  </a:cubicBezTo>
                  <a:cubicBezTo>
                    <a:pt x="5136" y="15044"/>
                    <a:pt x="5271" y="15039"/>
                    <a:pt x="5353" y="14934"/>
                  </a:cubicBezTo>
                  <a:cubicBezTo>
                    <a:pt x="5593" y="14618"/>
                    <a:pt x="5981" y="14190"/>
                    <a:pt x="6467" y="13895"/>
                  </a:cubicBezTo>
                  <a:cubicBezTo>
                    <a:pt x="7323" y="13376"/>
                    <a:pt x="8732" y="13093"/>
                    <a:pt x="9763" y="13560"/>
                  </a:cubicBezTo>
                  <a:cubicBezTo>
                    <a:pt x="10052" y="13691"/>
                    <a:pt x="10292" y="13876"/>
                    <a:pt x="10478" y="14106"/>
                  </a:cubicBezTo>
                  <a:cubicBezTo>
                    <a:pt x="10489" y="14067"/>
                    <a:pt x="10506" y="14020"/>
                    <a:pt x="10517" y="13981"/>
                  </a:cubicBezTo>
                  <a:cubicBezTo>
                    <a:pt x="10446" y="12161"/>
                    <a:pt x="9840" y="11095"/>
                    <a:pt x="8634" y="10649"/>
                  </a:cubicBezTo>
                  <a:cubicBezTo>
                    <a:pt x="8547" y="10616"/>
                    <a:pt x="8491" y="10511"/>
                    <a:pt x="8513" y="10412"/>
                  </a:cubicBezTo>
                  <a:cubicBezTo>
                    <a:pt x="8535" y="10301"/>
                    <a:pt x="8628" y="10236"/>
                    <a:pt x="8721" y="10269"/>
                  </a:cubicBezTo>
                  <a:cubicBezTo>
                    <a:pt x="9289" y="10472"/>
                    <a:pt x="9735" y="10806"/>
                    <a:pt x="10074" y="11273"/>
                  </a:cubicBezTo>
                  <a:cubicBezTo>
                    <a:pt x="10139" y="11358"/>
                    <a:pt x="10254" y="11359"/>
                    <a:pt x="10309" y="11260"/>
                  </a:cubicBezTo>
                  <a:cubicBezTo>
                    <a:pt x="10483" y="10971"/>
                    <a:pt x="10599" y="10564"/>
                    <a:pt x="10599" y="10117"/>
                  </a:cubicBezTo>
                  <a:cubicBezTo>
                    <a:pt x="10599" y="9795"/>
                    <a:pt x="10538" y="9500"/>
                    <a:pt x="10440" y="9244"/>
                  </a:cubicBezTo>
                  <a:cubicBezTo>
                    <a:pt x="10435" y="9231"/>
                    <a:pt x="10429" y="9216"/>
                    <a:pt x="10423" y="9203"/>
                  </a:cubicBezTo>
                  <a:cubicBezTo>
                    <a:pt x="10423" y="9203"/>
                    <a:pt x="10423" y="9204"/>
                    <a:pt x="10423" y="9197"/>
                  </a:cubicBezTo>
                  <a:cubicBezTo>
                    <a:pt x="10401" y="9151"/>
                    <a:pt x="10386" y="9105"/>
                    <a:pt x="10358" y="9059"/>
                  </a:cubicBezTo>
                  <a:cubicBezTo>
                    <a:pt x="10336" y="9013"/>
                    <a:pt x="10315" y="8968"/>
                    <a:pt x="10299" y="8916"/>
                  </a:cubicBezTo>
                  <a:cubicBezTo>
                    <a:pt x="10135" y="8627"/>
                    <a:pt x="9867" y="8383"/>
                    <a:pt x="9518" y="8199"/>
                  </a:cubicBezTo>
                  <a:cubicBezTo>
                    <a:pt x="8868" y="7864"/>
                    <a:pt x="8082" y="7825"/>
                    <a:pt x="7558" y="8101"/>
                  </a:cubicBezTo>
                  <a:cubicBezTo>
                    <a:pt x="6952" y="8423"/>
                    <a:pt x="6505" y="9079"/>
                    <a:pt x="6390" y="9815"/>
                  </a:cubicBezTo>
                  <a:cubicBezTo>
                    <a:pt x="6314" y="10295"/>
                    <a:pt x="6352" y="11018"/>
                    <a:pt x="6953" y="11747"/>
                  </a:cubicBezTo>
                  <a:cubicBezTo>
                    <a:pt x="7018" y="11826"/>
                    <a:pt x="7024" y="11964"/>
                    <a:pt x="6953" y="12043"/>
                  </a:cubicBezTo>
                  <a:cubicBezTo>
                    <a:pt x="6920" y="12076"/>
                    <a:pt x="6882" y="12088"/>
                    <a:pt x="6844" y="12088"/>
                  </a:cubicBezTo>
                  <a:cubicBezTo>
                    <a:pt x="6800" y="12088"/>
                    <a:pt x="6762" y="12068"/>
                    <a:pt x="6729" y="12028"/>
                  </a:cubicBezTo>
                  <a:cubicBezTo>
                    <a:pt x="6178" y="11365"/>
                    <a:pt x="5949" y="10558"/>
                    <a:pt x="6074" y="9743"/>
                  </a:cubicBezTo>
                  <a:cubicBezTo>
                    <a:pt x="6102" y="9572"/>
                    <a:pt x="6139" y="9408"/>
                    <a:pt x="6194" y="9250"/>
                  </a:cubicBezTo>
                  <a:cubicBezTo>
                    <a:pt x="6248" y="9093"/>
                    <a:pt x="6238" y="8908"/>
                    <a:pt x="6156" y="8764"/>
                  </a:cubicBezTo>
                  <a:cubicBezTo>
                    <a:pt x="6145" y="8744"/>
                    <a:pt x="6139" y="8738"/>
                    <a:pt x="6139" y="8731"/>
                  </a:cubicBezTo>
                  <a:cubicBezTo>
                    <a:pt x="5932" y="8324"/>
                    <a:pt x="4863" y="6766"/>
                    <a:pt x="2718" y="7056"/>
                  </a:cubicBezTo>
                  <a:cubicBezTo>
                    <a:pt x="2620" y="7069"/>
                    <a:pt x="2527" y="6971"/>
                    <a:pt x="2538" y="6846"/>
                  </a:cubicBezTo>
                  <a:cubicBezTo>
                    <a:pt x="2543" y="6748"/>
                    <a:pt x="2609" y="6674"/>
                    <a:pt x="2691" y="6668"/>
                  </a:cubicBezTo>
                  <a:cubicBezTo>
                    <a:pt x="4650" y="6411"/>
                    <a:pt x="5904" y="7628"/>
                    <a:pt x="6390" y="8429"/>
                  </a:cubicBezTo>
                  <a:cubicBezTo>
                    <a:pt x="6445" y="8521"/>
                    <a:pt x="6560" y="8527"/>
                    <a:pt x="6625" y="8441"/>
                  </a:cubicBezTo>
                  <a:cubicBezTo>
                    <a:pt x="6849" y="8146"/>
                    <a:pt x="7122" y="7904"/>
                    <a:pt x="7439" y="7739"/>
                  </a:cubicBezTo>
                  <a:cubicBezTo>
                    <a:pt x="8039" y="7424"/>
                    <a:pt x="8928" y="7463"/>
                    <a:pt x="9654" y="7838"/>
                  </a:cubicBezTo>
                  <a:cubicBezTo>
                    <a:pt x="9916" y="7969"/>
                    <a:pt x="10134" y="8140"/>
                    <a:pt x="10314" y="8337"/>
                  </a:cubicBezTo>
                  <a:cubicBezTo>
                    <a:pt x="10330" y="8297"/>
                    <a:pt x="10347" y="8251"/>
                    <a:pt x="10363" y="8211"/>
                  </a:cubicBezTo>
                  <a:cubicBezTo>
                    <a:pt x="10511" y="7929"/>
                    <a:pt x="10599" y="7561"/>
                    <a:pt x="10599" y="7160"/>
                  </a:cubicBezTo>
                  <a:cubicBezTo>
                    <a:pt x="10599" y="6714"/>
                    <a:pt x="10489" y="6312"/>
                    <a:pt x="10309" y="6017"/>
                  </a:cubicBezTo>
                  <a:cubicBezTo>
                    <a:pt x="10303" y="6010"/>
                    <a:pt x="10304" y="6005"/>
                    <a:pt x="10299" y="5998"/>
                  </a:cubicBezTo>
                  <a:cubicBezTo>
                    <a:pt x="10206" y="5841"/>
                    <a:pt x="10041" y="5760"/>
                    <a:pt x="9883" y="5820"/>
                  </a:cubicBezTo>
                  <a:cubicBezTo>
                    <a:pt x="9675" y="5898"/>
                    <a:pt x="9462" y="5932"/>
                    <a:pt x="9255" y="5932"/>
                  </a:cubicBezTo>
                  <a:cubicBezTo>
                    <a:pt x="8949" y="5932"/>
                    <a:pt x="8660" y="5861"/>
                    <a:pt x="8436" y="5762"/>
                  </a:cubicBezTo>
                  <a:cubicBezTo>
                    <a:pt x="8360" y="5729"/>
                    <a:pt x="8311" y="5637"/>
                    <a:pt x="8327" y="5538"/>
                  </a:cubicBezTo>
                  <a:cubicBezTo>
                    <a:pt x="8344" y="5413"/>
                    <a:pt x="8453" y="5347"/>
                    <a:pt x="8546" y="5386"/>
                  </a:cubicBezTo>
                  <a:cubicBezTo>
                    <a:pt x="8960" y="5577"/>
                    <a:pt x="9589" y="5624"/>
                    <a:pt x="10053" y="5302"/>
                  </a:cubicBezTo>
                  <a:cubicBezTo>
                    <a:pt x="10086" y="5276"/>
                    <a:pt x="10118" y="5248"/>
                    <a:pt x="10150" y="5222"/>
                  </a:cubicBezTo>
                  <a:cubicBezTo>
                    <a:pt x="10259" y="5124"/>
                    <a:pt x="10347" y="4999"/>
                    <a:pt x="10413" y="4855"/>
                  </a:cubicBezTo>
                  <a:cubicBezTo>
                    <a:pt x="10522" y="4592"/>
                    <a:pt x="10592" y="4270"/>
                    <a:pt x="10592" y="3929"/>
                  </a:cubicBezTo>
                  <a:lnTo>
                    <a:pt x="10592" y="3922"/>
                  </a:lnTo>
                  <a:cubicBezTo>
                    <a:pt x="10592" y="3647"/>
                    <a:pt x="10511" y="3369"/>
                    <a:pt x="10363" y="3159"/>
                  </a:cubicBezTo>
                  <a:cubicBezTo>
                    <a:pt x="9840" y="2397"/>
                    <a:pt x="9190" y="2095"/>
                    <a:pt x="8426" y="2259"/>
                  </a:cubicBezTo>
                  <a:cubicBezTo>
                    <a:pt x="8344" y="2279"/>
                    <a:pt x="8262" y="2232"/>
                    <a:pt x="8235" y="2140"/>
                  </a:cubicBezTo>
                  <a:cubicBezTo>
                    <a:pt x="8197" y="2022"/>
                    <a:pt x="8258" y="1898"/>
                    <a:pt x="8361" y="1871"/>
                  </a:cubicBezTo>
                  <a:cubicBezTo>
                    <a:pt x="9087" y="1714"/>
                    <a:pt x="9736" y="1924"/>
                    <a:pt x="10282" y="2489"/>
                  </a:cubicBezTo>
                  <a:cubicBezTo>
                    <a:pt x="10353" y="2568"/>
                    <a:pt x="10468" y="2523"/>
                    <a:pt x="10490" y="2411"/>
                  </a:cubicBezTo>
                  <a:cubicBezTo>
                    <a:pt x="10506" y="2306"/>
                    <a:pt x="10522" y="2160"/>
                    <a:pt x="10517" y="1970"/>
                  </a:cubicBezTo>
                  <a:cubicBezTo>
                    <a:pt x="10495" y="886"/>
                    <a:pt x="10195" y="118"/>
                    <a:pt x="8885" y="13"/>
                  </a:cubicBezTo>
                  <a:cubicBezTo>
                    <a:pt x="8685" y="-3"/>
                    <a:pt x="8490" y="-4"/>
                    <a:pt x="8302" y="9"/>
                  </a:cubicBezTo>
                  <a:close/>
                  <a:moveTo>
                    <a:pt x="13298" y="9"/>
                  </a:moveTo>
                  <a:cubicBezTo>
                    <a:pt x="13110" y="-4"/>
                    <a:pt x="12915" y="-3"/>
                    <a:pt x="12715" y="13"/>
                  </a:cubicBezTo>
                  <a:cubicBezTo>
                    <a:pt x="11405" y="118"/>
                    <a:pt x="11105" y="886"/>
                    <a:pt x="11083" y="1970"/>
                  </a:cubicBezTo>
                  <a:cubicBezTo>
                    <a:pt x="11078" y="2160"/>
                    <a:pt x="11094" y="2306"/>
                    <a:pt x="11110" y="2411"/>
                  </a:cubicBezTo>
                  <a:cubicBezTo>
                    <a:pt x="11132" y="2523"/>
                    <a:pt x="11247" y="2568"/>
                    <a:pt x="11318" y="2489"/>
                  </a:cubicBezTo>
                  <a:cubicBezTo>
                    <a:pt x="11864" y="1924"/>
                    <a:pt x="12513" y="1714"/>
                    <a:pt x="13239" y="1871"/>
                  </a:cubicBezTo>
                  <a:cubicBezTo>
                    <a:pt x="13342" y="1898"/>
                    <a:pt x="13403" y="2022"/>
                    <a:pt x="13365" y="2140"/>
                  </a:cubicBezTo>
                  <a:cubicBezTo>
                    <a:pt x="13338" y="2232"/>
                    <a:pt x="13256" y="2279"/>
                    <a:pt x="13174" y="2259"/>
                  </a:cubicBezTo>
                  <a:cubicBezTo>
                    <a:pt x="12410" y="2095"/>
                    <a:pt x="11760" y="2397"/>
                    <a:pt x="11237" y="3159"/>
                  </a:cubicBezTo>
                  <a:cubicBezTo>
                    <a:pt x="11089" y="3369"/>
                    <a:pt x="11008" y="3647"/>
                    <a:pt x="11008" y="3922"/>
                  </a:cubicBezTo>
                  <a:lnTo>
                    <a:pt x="11008" y="3929"/>
                  </a:lnTo>
                  <a:cubicBezTo>
                    <a:pt x="11008" y="4270"/>
                    <a:pt x="11078" y="4592"/>
                    <a:pt x="11187" y="4855"/>
                  </a:cubicBezTo>
                  <a:cubicBezTo>
                    <a:pt x="11253" y="4999"/>
                    <a:pt x="11341" y="5124"/>
                    <a:pt x="11450" y="5222"/>
                  </a:cubicBezTo>
                  <a:cubicBezTo>
                    <a:pt x="11482" y="5248"/>
                    <a:pt x="11514" y="5276"/>
                    <a:pt x="11547" y="5302"/>
                  </a:cubicBezTo>
                  <a:cubicBezTo>
                    <a:pt x="12011" y="5624"/>
                    <a:pt x="12640" y="5577"/>
                    <a:pt x="13054" y="5386"/>
                  </a:cubicBezTo>
                  <a:cubicBezTo>
                    <a:pt x="13147" y="5347"/>
                    <a:pt x="13256" y="5413"/>
                    <a:pt x="13273" y="5538"/>
                  </a:cubicBezTo>
                  <a:cubicBezTo>
                    <a:pt x="13289" y="5637"/>
                    <a:pt x="13240" y="5729"/>
                    <a:pt x="13164" y="5762"/>
                  </a:cubicBezTo>
                  <a:cubicBezTo>
                    <a:pt x="12940" y="5861"/>
                    <a:pt x="12651" y="5932"/>
                    <a:pt x="12345" y="5932"/>
                  </a:cubicBezTo>
                  <a:cubicBezTo>
                    <a:pt x="12138" y="5932"/>
                    <a:pt x="11925" y="5898"/>
                    <a:pt x="11717" y="5820"/>
                  </a:cubicBezTo>
                  <a:cubicBezTo>
                    <a:pt x="11559" y="5760"/>
                    <a:pt x="11394" y="5841"/>
                    <a:pt x="11301" y="5998"/>
                  </a:cubicBezTo>
                  <a:cubicBezTo>
                    <a:pt x="11296" y="6005"/>
                    <a:pt x="11297" y="6010"/>
                    <a:pt x="11291" y="6017"/>
                  </a:cubicBezTo>
                  <a:cubicBezTo>
                    <a:pt x="11111" y="6312"/>
                    <a:pt x="11001" y="6714"/>
                    <a:pt x="11001" y="7160"/>
                  </a:cubicBezTo>
                  <a:cubicBezTo>
                    <a:pt x="11001" y="7561"/>
                    <a:pt x="11089" y="7929"/>
                    <a:pt x="11237" y="8211"/>
                  </a:cubicBezTo>
                  <a:cubicBezTo>
                    <a:pt x="11253" y="8251"/>
                    <a:pt x="11270" y="8297"/>
                    <a:pt x="11286" y="8337"/>
                  </a:cubicBezTo>
                  <a:cubicBezTo>
                    <a:pt x="11466" y="8140"/>
                    <a:pt x="11684" y="7969"/>
                    <a:pt x="11946" y="7838"/>
                  </a:cubicBezTo>
                  <a:cubicBezTo>
                    <a:pt x="12672" y="7463"/>
                    <a:pt x="13561" y="7424"/>
                    <a:pt x="14161" y="7739"/>
                  </a:cubicBezTo>
                  <a:cubicBezTo>
                    <a:pt x="14478" y="7904"/>
                    <a:pt x="14751" y="8146"/>
                    <a:pt x="14975" y="8441"/>
                  </a:cubicBezTo>
                  <a:cubicBezTo>
                    <a:pt x="15040" y="8527"/>
                    <a:pt x="15155" y="8521"/>
                    <a:pt x="15210" y="8429"/>
                  </a:cubicBezTo>
                  <a:cubicBezTo>
                    <a:pt x="15696" y="7628"/>
                    <a:pt x="16950" y="6411"/>
                    <a:pt x="18909" y="6668"/>
                  </a:cubicBezTo>
                  <a:cubicBezTo>
                    <a:pt x="18991" y="6674"/>
                    <a:pt x="19057" y="6748"/>
                    <a:pt x="19062" y="6846"/>
                  </a:cubicBezTo>
                  <a:cubicBezTo>
                    <a:pt x="19073" y="6971"/>
                    <a:pt x="18980" y="7069"/>
                    <a:pt x="18882" y="7056"/>
                  </a:cubicBezTo>
                  <a:cubicBezTo>
                    <a:pt x="16737" y="6766"/>
                    <a:pt x="15668" y="8324"/>
                    <a:pt x="15461" y="8731"/>
                  </a:cubicBezTo>
                  <a:cubicBezTo>
                    <a:pt x="15461" y="8738"/>
                    <a:pt x="15455" y="8744"/>
                    <a:pt x="15444" y="8764"/>
                  </a:cubicBezTo>
                  <a:cubicBezTo>
                    <a:pt x="15362" y="8908"/>
                    <a:pt x="15352" y="9093"/>
                    <a:pt x="15406" y="9250"/>
                  </a:cubicBezTo>
                  <a:cubicBezTo>
                    <a:pt x="15461" y="9408"/>
                    <a:pt x="15498" y="9572"/>
                    <a:pt x="15526" y="9743"/>
                  </a:cubicBezTo>
                  <a:cubicBezTo>
                    <a:pt x="15651" y="10558"/>
                    <a:pt x="15422" y="11365"/>
                    <a:pt x="14871" y="12028"/>
                  </a:cubicBezTo>
                  <a:cubicBezTo>
                    <a:pt x="14838" y="12068"/>
                    <a:pt x="14800" y="12088"/>
                    <a:pt x="14756" y="12088"/>
                  </a:cubicBezTo>
                  <a:cubicBezTo>
                    <a:pt x="14718" y="12088"/>
                    <a:pt x="14680" y="12076"/>
                    <a:pt x="14647" y="12043"/>
                  </a:cubicBezTo>
                  <a:cubicBezTo>
                    <a:pt x="14576" y="11964"/>
                    <a:pt x="14582" y="11826"/>
                    <a:pt x="14647" y="11747"/>
                  </a:cubicBezTo>
                  <a:cubicBezTo>
                    <a:pt x="15248" y="11018"/>
                    <a:pt x="15286" y="10295"/>
                    <a:pt x="15210" y="9815"/>
                  </a:cubicBezTo>
                  <a:cubicBezTo>
                    <a:pt x="15095" y="9079"/>
                    <a:pt x="14648" y="8423"/>
                    <a:pt x="14042" y="8101"/>
                  </a:cubicBezTo>
                  <a:cubicBezTo>
                    <a:pt x="13518" y="7825"/>
                    <a:pt x="12732" y="7864"/>
                    <a:pt x="12082" y="8199"/>
                  </a:cubicBezTo>
                  <a:cubicBezTo>
                    <a:pt x="11733" y="8383"/>
                    <a:pt x="11465" y="8627"/>
                    <a:pt x="11301" y="8916"/>
                  </a:cubicBezTo>
                  <a:cubicBezTo>
                    <a:pt x="11285" y="8968"/>
                    <a:pt x="11264" y="9013"/>
                    <a:pt x="11242" y="9059"/>
                  </a:cubicBezTo>
                  <a:cubicBezTo>
                    <a:pt x="11214" y="9105"/>
                    <a:pt x="11199" y="9151"/>
                    <a:pt x="11177" y="9197"/>
                  </a:cubicBezTo>
                  <a:cubicBezTo>
                    <a:pt x="11177" y="9204"/>
                    <a:pt x="11177" y="9203"/>
                    <a:pt x="11177" y="9203"/>
                  </a:cubicBezTo>
                  <a:cubicBezTo>
                    <a:pt x="11171" y="9216"/>
                    <a:pt x="11165" y="9231"/>
                    <a:pt x="11160" y="9244"/>
                  </a:cubicBezTo>
                  <a:cubicBezTo>
                    <a:pt x="11062" y="9500"/>
                    <a:pt x="11001" y="9795"/>
                    <a:pt x="11001" y="10117"/>
                  </a:cubicBezTo>
                  <a:cubicBezTo>
                    <a:pt x="11001" y="10564"/>
                    <a:pt x="11117" y="10971"/>
                    <a:pt x="11291" y="11260"/>
                  </a:cubicBezTo>
                  <a:cubicBezTo>
                    <a:pt x="11346" y="11359"/>
                    <a:pt x="11461" y="11358"/>
                    <a:pt x="11526" y="11273"/>
                  </a:cubicBezTo>
                  <a:cubicBezTo>
                    <a:pt x="11865" y="10806"/>
                    <a:pt x="12311" y="10472"/>
                    <a:pt x="12879" y="10269"/>
                  </a:cubicBezTo>
                  <a:cubicBezTo>
                    <a:pt x="12972" y="10236"/>
                    <a:pt x="13065" y="10301"/>
                    <a:pt x="13087" y="10412"/>
                  </a:cubicBezTo>
                  <a:cubicBezTo>
                    <a:pt x="13109" y="10511"/>
                    <a:pt x="13053" y="10616"/>
                    <a:pt x="12966" y="10649"/>
                  </a:cubicBezTo>
                  <a:cubicBezTo>
                    <a:pt x="11760" y="11095"/>
                    <a:pt x="11154" y="12161"/>
                    <a:pt x="11083" y="13981"/>
                  </a:cubicBezTo>
                  <a:cubicBezTo>
                    <a:pt x="11094" y="14020"/>
                    <a:pt x="11111" y="14067"/>
                    <a:pt x="11122" y="14106"/>
                  </a:cubicBezTo>
                  <a:cubicBezTo>
                    <a:pt x="11308" y="13876"/>
                    <a:pt x="11548" y="13691"/>
                    <a:pt x="11837" y="13560"/>
                  </a:cubicBezTo>
                  <a:cubicBezTo>
                    <a:pt x="12868" y="13093"/>
                    <a:pt x="14277" y="13376"/>
                    <a:pt x="15133" y="13895"/>
                  </a:cubicBezTo>
                  <a:cubicBezTo>
                    <a:pt x="15619" y="14190"/>
                    <a:pt x="16007" y="14618"/>
                    <a:pt x="16247" y="14934"/>
                  </a:cubicBezTo>
                  <a:cubicBezTo>
                    <a:pt x="16329" y="15039"/>
                    <a:pt x="16465" y="15044"/>
                    <a:pt x="16557" y="14946"/>
                  </a:cubicBezTo>
                  <a:cubicBezTo>
                    <a:pt x="17387" y="14026"/>
                    <a:pt x="18827" y="13738"/>
                    <a:pt x="19728" y="14402"/>
                  </a:cubicBezTo>
                  <a:cubicBezTo>
                    <a:pt x="19809" y="14461"/>
                    <a:pt x="19832" y="14591"/>
                    <a:pt x="19777" y="14683"/>
                  </a:cubicBezTo>
                  <a:cubicBezTo>
                    <a:pt x="19728" y="14768"/>
                    <a:pt x="19630" y="14789"/>
                    <a:pt x="19554" y="14736"/>
                  </a:cubicBezTo>
                  <a:cubicBezTo>
                    <a:pt x="18680" y="14106"/>
                    <a:pt x="17158" y="14527"/>
                    <a:pt x="16530" y="15584"/>
                  </a:cubicBezTo>
                  <a:lnTo>
                    <a:pt x="16503" y="15630"/>
                  </a:lnTo>
                  <a:cubicBezTo>
                    <a:pt x="16448" y="15722"/>
                    <a:pt x="16339" y="15715"/>
                    <a:pt x="16290" y="15630"/>
                  </a:cubicBezTo>
                  <a:lnTo>
                    <a:pt x="16262" y="15584"/>
                  </a:lnTo>
                  <a:cubicBezTo>
                    <a:pt x="16257" y="15578"/>
                    <a:pt x="15754" y="14722"/>
                    <a:pt x="14985" y="14256"/>
                  </a:cubicBezTo>
                  <a:cubicBezTo>
                    <a:pt x="14210" y="13783"/>
                    <a:pt x="12884" y="13515"/>
                    <a:pt x="11951" y="13942"/>
                  </a:cubicBezTo>
                  <a:cubicBezTo>
                    <a:pt x="11520" y="14139"/>
                    <a:pt x="11226" y="14453"/>
                    <a:pt x="11073" y="14886"/>
                  </a:cubicBezTo>
                  <a:cubicBezTo>
                    <a:pt x="11029" y="15051"/>
                    <a:pt x="11001" y="15228"/>
                    <a:pt x="11001" y="15412"/>
                  </a:cubicBezTo>
                  <a:cubicBezTo>
                    <a:pt x="11001" y="16305"/>
                    <a:pt x="11591" y="17036"/>
                    <a:pt x="12311" y="17030"/>
                  </a:cubicBezTo>
                  <a:cubicBezTo>
                    <a:pt x="12949" y="17023"/>
                    <a:pt x="13648" y="16471"/>
                    <a:pt x="13834" y="16280"/>
                  </a:cubicBezTo>
                  <a:cubicBezTo>
                    <a:pt x="13910" y="16208"/>
                    <a:pt x="14025" y="16228"/>
                    <a:pt x="14079" y="16340"/>
                  </a:cubicBezTo>
                  <a:cubicBezTo>
                    <a:pt x="14123" y="16425"/>
                    <a:pt x="14097" y="16535"/>
                    <a:pt x="14037" y="16595"/>
                  </a:cubicBezTo>
                  <a:cubicBezTo>
                    <a:pt x="13939" y="16686"/>
                    <a:pt x="13834" y="16772"/>
                    <a:pt x="13720" y="16851"/>
                  </a:cubicBezTo>
                  <a:cubicBezTo>
                    <a:pt x="13654" y="16897"/>
                    <a:pt x="13643" y="17002"/>
                    <a:pt x="13692" y="17054"/>
                  </a:cubicBezTo>
                  <a:cubicBezTo>
                    <a:pt x="14527" y="18046"/>
                    <a:pt x="15701" y="18664"/>
                    <a:pt x="16994" y="18664"/>
                  </a:cubicBezTo>
                  <a:cubicBezTo>
                    <a:pt x="19537" y="18664"/>
                    <a:pt x="21600" y="16287"/>
                    <a:pt x="21600" y="13351"/>
                  </a:cubicBezTo>
                  <a:cubicBezTo>
                    <a:pt x="21600" y="12621"/>
                    <a:pt x="21474" y="11930"/>
                    <a:pt x="21245" y="11299"/>
                  </a:cubicBezTo>
                  <a:cubicBezTo>
                    <a:pt x="20994" y="10616"/>
                    <a:pt x="20487" y="10110"/>
                    <a:pt x="19881" y="9985"/>
                  </a:cubicBezTo>
                  <a:cubicBezTo>
                    <a:pt x="19854" y="9979"/>
                    <a:pt x="19826" y="9980"/>
                    <a:pt x="19799" y="9973"/>
                  </a:cubicBezTo>
                  <a:cubicBezTo>
                    <a:pt x="19128" y="9868"/>
                    <a:pt x="18478" y="10202"/>
                    <a:pt x="18145" y="10550"/>
                  </a:cubicBezTo>
                  <a:cubicBezTo>
                    <a:pt x="18063" y="10635"/>
                    <a:pt x="18031" y="10774"/>
                    <a:pt x="18058" y="10899"/>
                  </a:cubicBezTo>
                  <a:cubicBezTo>
                    <a:pt x="18080" y="11004"/>
                    <a:pt x="18097" y="11102"/>
                    <a:pt x="18107" y="11207"/>
                  </a:cubicBezTo>
                  <a:cubicBezTo>
                    <a:pt x="18162" y="11765"/>
                    <a:pt x="18069" y="12239"/>
                    <a:pt x="17845" y="12542"/>
                  </a:cubicBezTo>
                  <a:cubicBezTo>
                    <a:pt x="17812" y="12588"/>
                    <a:pt x="17769" y="12607"/>
                    <a:pt x="17725" y="12607"/>
                  </a:cubicBezTo>
                  <a:cubicBezTo>
                    <a:pt x="17676" y="12607"/>
                    <a:pt x="17632" y="12588"/>
                    <a:pt x="17599" y="12542"/>
                  </a:cubicBezTo>
                  <a:cubicBezTo>
                    <a:pt x="17545" y="12463"/>
                    <a:pt x="17557" y="12351"/>
                    <a:pt x="17611" y="12273"/>
                  </a:cubicBezTo>
                  <a:cubicBezTo>
                    <a:pt x="17764" y="12056"/>
                    <a:pt x="17824" y="11687"/>
                    <a:pt x="17780" y="11260"/>
                  </a:cubicBezTo>
                  <a:cubicBezTo>
                    <a:pt x="17715" y="10617"/>
                    <a:pt x="17430" y="10006"/>
                    <a:pt x="17059" y="9704"/>
                  </a:cubicBezTo>
                  <a:cubicBezTo>
                    <a:pt x="16977" y="9638"/>
                    <a:pt x="16962" y="9492"/>
                    <a:pt x="17038" y="9400"/>
                  </a:cubicBezTo>
                  <a:cubicBezTo>
                    <a:pt x="17093" y="9328"/>
                    <a:pt x="17184" y="9329"/>
                    <a:pt x="17250" y="9382"/>
                  </a:cubicBezTo>
                  <a:cubicBezTo>
                    <a:pt x="17452" y="9553"/>
                    <a:pt x="17633" y="9789"/>
                    <a:pt x="17775" y="10072"/>
                  </a:cubicBezTo>
                  <a:cubicBezTo>
                    <a:pt x="17835" y="10190"/>
                    <a:pt x="17965" y="10222"/>
                    <a:pt x="18058" y="10144"/>
                  </a:cubicBezTo>
                  <a:cubicBezTo>
                    <a:pt x="18200" y="10019"/>
                    <a:pt x="18369" y="9907"/>
                    <a:pt x="18549" y="9815"/>
                  </a:cubicBezTo>
                  <a:cubicBezTo>
                    <a:pt x="18844" y="9664"/>
                    <a:pt x="19308" y="9500"/>
                    <a:pt x="19849" y="9585"/>
                  </a:cubicBezTo>
                  <a:cubicBezTo>
                    <a:pt x="20116" y="9624"/>
                    <a:pt x="20421" y="9729"/>
                    <a:pt x="20732" y="9953"/>
                  </a:cubicBezTo>
                  <a:cubicBezTo>
                    <a:pt x="20852" y="10038"/>
                    <a:pt x="21005" y="9978"/>
                    <a:pt x="21059" y="9827"/>
                  </a:cubicBezTo>
                  <a:cubicBezTo>
                    <a:pt x="21114" y="9670"/>
                    <a:pt x="21157" y="9492"/>
                    <a:pt x="21174" y="9302"/>
                  </a:cubicBezTo>
                  <a:cubicBezTo>
                    <a:pt x="21321" y="8480"/>
                    <a:pt x="21005" y="6917"/>
                    <a:pt x="20268" y="5524"/>
                  </a:cubicBezTo>
                  <a:cubicBezTo>
                    <a:pt x="19237" y="3724"/>
                    <a:pt x="18097" y="3160"/>
                    <a:pt x="17562" y="3015"/>
                  </a:cubicBezTo>
                  <a:cubicBezTo>
                    <a:pt x="17425" y="2982"/>
                    <a:pt x="17299" y="3101"/>
                    <a:pt x="17294" y="3272"/>
                  </a:cubicBezTo>
                  <a:cubicBezTo>
                    <a:pt x="17294" y="3403"/>
                    <a:pt x="17277" y="3534"/>
                    <a:pt x="17250" y="3666"/>
                  </a:cubicBezTo>
                  <a:cubicBezTo>
                    <a:pt x="17157" y="4139"/>
                    <a:pt x="16928" y="4559"/>
                    <a:pt x="16622" y="4822"/>
                  </a:cubicBezTo>
                  <a:cubicBezTo>
                    <a:pt x="16529" y="4907"/>
                    <a:pt x="16486" y="5046"/>
                    <a:pt x="16513" y="5177"/>
                  </a:cubicBezTo>
                  <a:cubicBezTo>
                    <a:pt x="16557" y="5387"/>
                    <a:pt x="16563" y="5590"/>
                    <a:pt x="16525" y="5774"/>
                  </a:cubicBezTo>
                  <a:cubicBezTo>
                    <a:pt x="16509" y="5866"/>
                    <a:pt x="16443" y="5926"/>
                    <a:pt x="16366" y="5926"/>
                  </a:cubicBezTo>
                  <a:cubicBezTo>
                    <a:pt x="16344" y="5926"/>
                    <a:pt x="16328" y="5919"/>
                    <a:pt x="16307" y="5912"/>
                  </a:cubicBezTo>
                  <a:cubicBezTo>
                    <a:pt x="16225" y="5873"/>
                    <a:pt x="16191" y="5768"/>
                    <a:pt x="16208" y="5670"/>
                  </a:cubicBezTo>
                  <a:cubicBezTo>
                    <a:pt x="16257" y="5387"/>
                    <a:pt x="16169" y="5033"/>
                    <a:pt x="15962" y="4678"/>
                  </a:cubicBezTo>
                  <a:cubicBezTo>
                    <a:pt x="15651" y="4146"/>
                    <a:pt x="15166" y="3770"/>
                    <a:pt x="14719" y="3711"/>
                  </a:cubicBezTo>
                  <a:cubicBezTo>
                    <a:pt x="14615" y="3704"/>
                    <a:pt x="14548" y="3587"/>
                    <a:pt x="14576" y="3463"/>
                  </a:cubicBezTo>
                  <a:cubicBezTo>
                    <a:pt x="14597" y="3371"/>
                    <a:pt x="14675" y="3310"/>
                    <a:pt x="14756" y="3323"/>
                  </a:cubicBezTo>
                  <a:cubicBezTo>
                    <a:pt x="15291" y="3389"/>
                    <a:pt x="15870" y="3830"/>
                    <a:pt x="16230" y="4448"/>
                  </a:cubicBezTo>
                  <a:cubicBezTo>
                    <a:pt x="16274" y="4527"/>
                    <a:pt x="16372" y="4546"/>
                    <a:pt x="16438" y="4487"/>
                  </a:cubicBezTo>
                  <a:cubicBezTo>
                    <a:pt x="16673" y="4283"/>
                    <a:pt x="16853" y="3948"/>
                    <a:pt x="16929" y="3567"/>
                  </a:cubicBezTo>
                  <a:cubicBezTo>
                    <a:pt x="16995" y="3232"/>
                    <a:pt x="16973" y="2877"/>
                    <a:pt x="16874" y="2528"/>
                  </a:cubicBezTo>
                  <a:cubicBezTo>
                    <a:pt x="16771" y="2167"/>
                    <a:pt x="16579" y="1852"/>
                    <a:pt x="16344" y="1602"/>
                  </a:cubicBezTo>
                  <a:cubicBezTo>
                    <a:pt x="15657" y="867"/>
                    <a:pt x="14618" y="101"/>
                    <a:pt x="13298" y="9"/>
                  </a:cubicBezTo>
                  <a:close/>
                  <a:moveTo>
                    <a:pt x="10805" y="16504"/>
                  </a:moveTo>
                  <a:cubicBezTo>
                    <a:pt x="10505" y="17122"/>
                    <a:pt x="9959" y="17535"/>
                    <a:pt x="9337" y="17535"/>
                  </a:cubicBezTo>
                  <a:cubicBezTo>
                    <a:pt x="9119" y="17535"/>
                    <a:pt x="8901" y="17481"/>
                    <a:pt x="8704" y="17383"/>
                  </a:cubicBezTo>
                  <a:cubicBezTo>
                    <a:pt x="8524" y="17298"/>
                    <a:pt x="8317" y="17338"/>
                    <a:pt x="8181" y="17496"/>
                  </a:cubicBezTo>
                  <a:cubicBezTo>
                    <a:pt x="7247" y="18560"/>
                    <a:pt x="5976" y="19177"/>
                    <a:pt x="4656" y="19177"/>
                  </a:cubicBezTo>
                  <a:cubicBezTo>
                    <a:pt x="4355" y="19177"/>
                    <a:pt x="4060" y="19144"/>
                    <a:pt x="3771" y="19085"/>
                  </a:cubicBezTo>
                  <a:cubicBezTo>
                    <a:pt x="4518" y="20590"/>
                    <a:pt x="5883" y="21596"/>
                    <a:pt x="7444" y="21596"/>
                  </a:cubicBezTo>
                  <a:cubicBezTo>
                    <a:pt x="8644" y="21596"/>
                    <a:pt x="9693" y="20997"/>
                    <a:pt x="10467" y="20031"/>
                  </a:cubicBezTo>
                  <a:cubicBezTo>
                    <a:pt x="10560" y="19913"/>
                    <a:pt x="10685" y="19855"/>
                    <a:pt x="10810" y="19855"/>
                  </a:cubicBezTo>
                  <a:cubicBezTo>
                    <a:pt x="10936" y="19855"/>
                    <a:pt x="11062" y="19913"/>
                    <a:pt x="11155" y="20031"/>
                  </a:cubicBezTo>
                  <a:cubicBezTo>
                    <a:pt x="11930" y="20997"/>
                    <a:pt x="12978" y="21596"/>
                    <a:pt x="14178" y="21596"/>
                  </a:cubicBezTo>
                  <a:cubicBezTo>
                    <a:pt x="15739" y="21596"/>
                    <a:pt x="17102" y="20590"/>
                    <a:pt x="17850" y="19085"/>
                  </a:cubicBezTo>
                  <a:cubicBezTo>
                    <a:pt x="17566" y="19144"/>
                    <a:pt x="17272" y="19177"/>
                    <a:pt x="16967" y="19177"/>
                  </a:cubicBezTo>
                  <a:cubicBezTo>
                    <a:pt x="15630" y="19177"/>
                    <a:pt x="14357" y="18560"/>
                    <a:pt x="13430" y="17496"/>
                  </a:cubicBezTo>
                  <a:cubicBezTo>
                    <a:pt x="13288" y="17332"/>
                    <a:pt x="13086" y="17291"/>
                    <a:pt x="12906" y="17383"/>
                  </a:cubicBezTo>
                  <a:cubicBezTo>
                    <a:pt x="12704" y="17481"/>
                    <a:pt x="12492" y="17535"/>
                    <a:pt x="12273" y="17535"/>
                  </a:cubicBezTo>
                  <a:cubicBezTo>
                    <a:pt x="11651" y="17535"/>
                    <a:pt x="11105" y="17122"/>
                    <a:pt x="10805" y="16504"/>
                  </a:cubicBezTo>
                  <a:close/>
                </a:path>
              </a:pathLst>
            </a:custGeom>
            <a:solidFill>
              <a:srgbClr val="FFFFFF"/>
            </a:solidFill>
            <a:ln w="12700" cap="flat">
              <a:noFill/>
              <a:miter lim="400000"/>
            </a:ln>
            <a:effectLst>
              <a:outerShdw sx="100000" sy="100000" kx="0" ky="0" algn="b" rotWithShape="0" blurRad="25400" dist="0" dir="16200000">
                <a:srgbClr val="000000">
                  <a:alpha val="50000"/>
                </a:srgbClr>
              </a:outerShdw>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221" name="Shape"/>
            <p:cNvSpPr/>
            <p:nvPr/>
          </p:nvSpPr>
          <p:spPr>
            <a:xfrm>
              <a:off x="7007589" y="4944150"/>
              <a:ext cx="753482" cy="578081"/>
            </a:xfrm>
            <a:custGeom>
              <a:avLst/>
              <a:gdLst/>
              <a:ahLst/>
              <a:cxnLst>
                <a:cxn ang="0">
                  <a:pos x="wd2" y="hd2"/>
                </a:cxn>
                <a:cxn ang="5400000">
                  <a:pos x="wd2" y="hd2"/>
                </a:cxn>
                <a:cxn ang="10800000">
                  <a:pos x="wd2" y="hd2"/>
                </a:cxn>
                <a:cxn ang="16200000">
                  <a:pos x="wd2" y="hd2"/>
                </a:cxn>
              </a:cxnLst>
              <a:rect l="0" t="0" r="r" b="b"/>
              <a:pathLst>
                <a:path w="20765" h="21427" fill="norm" stroke="1" extrusionOk="0">
                  <a:moveTo>
                    <a:pt x="7654" y="1"/>
                  </a:moveTo>
                  <a:cubicBezTo>
                    <a:pt x="6294" y="20"/>
                    <a:pt x="4753" y="903"/>
                    <a:pt x="4110" y="2532"/>
                  </a:cubicBezTo>
                  <a:cubicBezTo>
                    <a:pt x="4110" y="2532"/>
                    <a:pt x="4104" y="2532"/>
                    <a:pt x="4104" y="2532"/>
                  </a:cubicBezTo>
                  <a:cubicBezTo>
                    <a:pt x="3722" y="3624"/>
                    <a:pt x="3929" y="4445"/>
                    <a:pt x="3945" y="4495"/>
                  </a:cubicBezTo>
                  <a:cubicBezTo>
                    <a:pt x="3976" y="4602"/>
                    <a:pt x="3935" y="4724"/>
                    <a:pt x="3855" y="4767"/>
                  </a:cubicBezTo>
                  <a:cubicBezTo>
                    <a:pt x="3839" y="4774"/>
                    <a:pt x="3828" y="4781"/>
                    <a:pt x="3812" y="4781"/>
                  </a:cubicBezTo>
                  <a:cubicBezTo>
                    <a:pt x="3743" y="4788"/>
                    <a:pt x="3679" y="4730"/>
                    <a:pt x="3653" y="4644"/>
                  </a:cubicBezTo>
                  <a:cubicBezTo>
                    <a:pt x="3642" y="4595"/>
                    <a:pt x="3430" y="3790"/>
                    <a:pt x="3722" y="2691"/>
                  </a:cubicBezTo>
                  <a:cubicBezTo>
                    <a:pt x="3754" y="2562"/>
                    <a:pt x="3690" y="2425"/>
                    <a:pt x="3590" y="2425"/>
                  </a:cubicBezTo>
                  <a:cubicBezTo>
                    <a:pt x="1950" y="2425"/>
                    <a:pt x="273" y="5524"/>
                    <a:pt x="347" y="7372"/>
                  </a:cubicBezTo>
                  <a:cubicBezTo>
                    <a:pt x="353" y="7515"/>
                    <a:pt x="475" y="7579"/>
                    <a:pt x="555" y="7493"/>
                  </a:cubicBezTo>
                  <a:cubicBezTo>
                    <a:pt x="778" y="7236"/>
                    <a:pt x="1021" y="7029"/>
                    <a:pt x="1281" y="6886"/>
                  </a:cubicBezTo>
                  <a:cubicBezTo>
                    <a:pt x="1350" y="6850"/>
                    <a:pt x="1429" y="6879"/>
                    <a:pt x="1472" y="6964"/>
                  </a:cubicBezTo>
                  <a:cubicBezTo>
                    <a:pt x="1530" y="7078"/>
                    <a:pt x="1487" y="7236"/>
                    <a:pt x="1397" y="7279"/>
                  </a:cubicBezTo>
                  <a:cubicBezTo>
                    <a:pt x="1036" y="7471"/>
                    <a:pt x="750" y="7772"/>
                    <a:pt x="516" y="8129"/>
                  </a:cubicBezTo>
                  <a:cubicBezTo>
                    <a:pt x="-529" y="10034"/>
                    <a:pt x="140" y="12853"/>
                    <a:pt x="1392" y="14423"/>
                  </a:cubicBezTo>
                  <a:cubicBezTo>
                    <a:pt x="1610" y="14680"/>
                    <a:pt x="1833" y="14902"/>
                    <a:pt x="2056" y="15088"/>
                  </a:cubicBezTo>
                  <a:cubicBezTo>
                    <a:pt x="2156" y="15166"/>
                    <a:pt x="2358" y="15310"/>
                    <a:pt x="2352" y="15324"/>
                  </a:cubicBezTo>
                  <a:cubicBezTo>
                    <a:pt x="3759" y="16381"/>
                    <a:pt x="5347" y="16295"/>
                    <a:pt x="5973" y="16216"/>
                  </a:cubicBezTo>
                  <a:cubicBezTo>
                    <a:pt x="6105" y="16202"/>
                    <a:pt x="6238" y="16244"/>
                    <a:pt x="6344" y="16344"/>
                  </a:cubicBezTo>
                  <a:cubicBezTo>
                    <a:pt x="6567" y="16543"/>
                    <a:pt x="8073" y="17950"/>
                    <a:pt x="10605" y="17872"/>
                  </a:cubicBezTo>
                  <a:cubicBezTo>
                    <a:pt x="11231" y="17850"/>
                    <a:pt x="12001" y="17751"/>
                    <a:pt x="12824" y="17401"/>
                  </a:cubicBezTo>
                  <a:cubicBezTo>
                    <a:pt x="13912" y="16937"/>
                    <a:pt x="14755" y="15760"/>
                    <a:pt x="14686" y="14325"/>
                  </a:cubicBezTo>
                  <a:cubicBezTo>
                    <a:pt x="14506" y="12369"/>
                    <a:pt x="13817" y="11205"/>
                    <a:pt x="12469" y="10377"/>
                  </a:cubicBezTo>
                  <a:cubicBezTo>
                    <a:pt x="11806" y="9970"/>
                    <a:pt x="11046" y="9898"/>
                    <a:pt x="10467" y="9926"/>
                  </a:cubicBezTo>
                  <a:cubicBezTo>
                    <a:pt x="10122" y="9948"/>
                    <a:pt x="9815" y="9999"/>
                    <a:pt x="9550" y="10056"/>
                  </a:cubicBezTo>
                  <a:lnTo>
                    <a:pt x="9512" y="10069"/>
                  </a:lnTo>
                  <a:cubicBezTo>
                    <a:pt x="8599" y="10283"/>
                    <a:pt x="8137" y="10662"/>
                    <a:pt x="8132" y="10669"/>
                  </a:cubicBezTo>
                  <a:cubicBezTo>
                    <a:pt x="8111" y="10691"/>
                    <a:pt x="8085" y="10698"/>
                    <a:pt x="8064" y="10698"/>
                  </a:cubicBezTo>
                  <a:cubicBezTo>
                    <a:pt x="8006" y="10705"/>
                    <a:pt x="7952" y="10669"/>
                    <a:pt x="7920" y="10598"/>
                  </a:cubicBezTo>
                  <a:cubicBezTo>
                    <a:pt x="7872" y="10498"/>
                    <a:pt x="7899" y="10370"/>
                    <a:pt x="7968" y="10306"/>
                  </a:cubicBezTo>
                  <a:cubicBezTo>
                    <a:pt x="7989" y="10291"/>
                    <a:pt x="8266" y="10062"/>
                    <a:pt x="8807" y="9848"/>
                  </a:cubicBezTo>
                  <a:cubicBezTo>
                    <a:pt x="8903" y="9813"/>
                    <a:pt x="8918" y="9641"/>
                    <a:pt x="8839" y="9570"/>
                  </a:cubicBezTo>
                  <a:cubicBezTo>
                    <a:pt x="8313" y="9098"/>
                    <a:pt x="7617" y="8270"/>
                    <a:pt x="7416" y="7071"/>
                  </a:cubicBezTo>
                  <a:cubicBezTo>
                    <a:pt x="7394" y="6957"/>
                    <a:pt x="7448" y="6843"/>
                    <a:pt x="7533" y="6821"/>
                  </a:cubicBezTo>
                  <a:cubicBezTo>
                    <a:pt x="7618" y="6793"/>
                    <a:pt x="7698" y="6865"/>
                    <a:pt x="7719" y="6987"/>
                  </a:cubicBezTo>
                  <a:cubicBezTo>
                    <a:pt x="7942" y="8321"/>
                    <a:pt x="8912" y="9179"/>
                    <a:pt x="9358" y="9507"/>
                  </a:cubicBezTo>
                  <a:cubicBezTo>
                    <a:pt x="9469" y="9586"/>
                    <a:pt x="9597" y="9620"/>
                    <a:pt x="9719" y="9592"/>
                  </a:cubicBezTo>
                  <a:cubicBezTo>
                    <a:pt x="10234" y="9492"/>
                    <a:pt x="11518" y="9334"/>
                    <a:pt x="12595" y="9998"/>
                  </a:cubicBezTo>
                  <a:cubicBezTo>
                    <a:pt x="12998" y="10240"/>
                    <a:pt x="13345" y="10521"/>
                    <a:pt x="13636" y="10828"/>
                  </a:cubicBezTo>
                  <a:cubicBezTo>
                    <a:pt x="13743" y="10942"/>
                    <a:pt x="13897" y="10948"/>
                    <a:pt x="14008" y="10841"/>
                  </a:cubicBezTo>
                  <a:cubicBezTo>
                    <a:pt x="14640" y="10241"/>
                    <a:pt x="15270" y="10013"/>
                    <a:pt x="15902" y="10156"/>
                  </a:cubicBezTo>
                  <a:cubicBezTo>
                    <a:pt x="16756" y="10356"/>
                    <a:pt x="17361" y="11205"/>
                    <a:pt x="17584" y="11691"/>
                  </a:cubicBezTo>
                  <a:cubicBezTo>
                    <a:pt x="17626" y="11784"/>
                    <a:pt x="17616" y="11912"/>
                    <a:pt x="17552" y="11983"/>
                  </a:cubicBezTo>
                  <a:cubicBezTo>
                    <a:pt x="17526" y="12011"/>
                    <a:pt x="17499" y="12025"/>
                    <a:pt x="17468" y="12025"/>
                  </a:cubicBezTo>
                  <a:cubicBezTo>
                    <a:pt x="17414" y="12032"/>
                    <a:pt x="17357" y="11996"/>
                    <a:pt x="17325" y="11925"/>
                  </a:cubicBezTo>
                  <a:cubicBezTo>
                    <a:pt x="17144" y="11532"/>
                    <a:pt x="16602" y="10749"/>
                    <a:pt x="15849" y="10578"/>
                  </a:cubicBezTo>
                  <a:cubicBezTo>
                    <a:pt x="15313" y="10456"/>
                    <a:pt x="14766" y="10648"/>
                    <a:pt x="14214" y="11169"/>
                  </a:cubicBezTo>
                  <a:cubicBezTo>
                    <a:pt x="14123" y="11254"/>
                    <a:pt x="14108" y="11418"/>
                    <a:pt x="14177" y="11532"/>
                  </a:cubicBezTo>
                  <a:cubicBezTo>
                    <a:pt x="14389" y="11875"/>
                    <a:pt x="14565" y="12262"/>
                    <a:pt x="14698" y="12683"/>
                  </a:cubicBezTo>
                  <a:cubicBezTo>
                    <a:pt x="14847" y="13169"/>
                    <a:pt x="14952" y="13695"/>
                    <a:pt x="15005" y="14316"/>
                  </a:cubicBezTo>
                  <a:cubicBezTo>
                    <a:pt x="16369" y="14966"/>
                    <a:pt x="19967" y="14602"/>
                    <a:pt x="20652" y="11448"/>
                  </a:cubicBezTo>
                  <a:cubicBezTo>
                    <a:pt x="21071" y="9520"/>
                    <a:pt x="20280" y="7208"/>
                    <a:pt x="19086" y="6630"/>
                  </a:cubicBezTo>
                  <a:cubicBezTo>
                    <a:pt x="18943" y="6558"/>
                    <a:pt x="18795" y="6680"/>
                    <a:pt x="18758" y="6879"/>
                  </a:cubicBezTo>
                  <a:cubicBezTo>
                    <a:pt x="18652" y="7472"/>
                    <a:pt x="18444" y="7944"/>
                    <a:pt x="18242" y="8258"/>
                  </a:cubicBezTo>
                  <a:cubicBezTo>
                    <a:pt x="18189" y="8336"/>
                    <a:pt x="18189" y="8458"/>
                    <a:pt x="18242" y="8543"/>
                  </a:cubicBezTo>
                  <a:cubicBezTo>
                    <a:pt x="18338" y="8693"/>
                    <a:pt x="18481" y="8971"/>
                    <a:pt x="18635" y="9442"/>
                  </a:cubicBezTo>
                  <a:cubicBezTo>
                    <a:pt x="18667" y="9542"/>
                    <a:pt x="18640" y="9678"/>
                    <a:pt x="18565" y="9728"/>
                  </a:cubicBezTo>
                  <a:cubicBezTo>
                    <a:pt x="18544" y="9742"/>
                    <a:pt x="18529" y="9748"/>
                    <a:pt x="18507" y="9748"/>
                  </a:cubicBezTo>
                  <a:cubicBezTo>
                    <a:pt x="18438" y="9755"/>
                    <a:pt x="18375" y="9700"/>
                    <a:pt x="18348" y="9614"/>
                  </a:cubicBezTo>
                  <a:cubicBezTo>
                    <a:pt x="18348" y="9607"/>
                    <a:pt x="18226" y="9179"/>
                    <a:pt x="17977" y="8793"/>
                  </a:cubicBezTo>
                  <a:cubicBezTo>
                    <a:pt x="17653" y="8301"/>
                    <a:pt x="17271" y="8108"/>
                    <a:pt x="16836" y="8222"/>
                  </a:cubicBezTo>
                  <a:cubicBezTo>
                    <a:pt x="16740" y="8244"/>
                    <a:pt x="16650" y="8150"/>
                    <a:pt x="16650" y="8015"/>
                  </a:cubicBezTo>
                  <a:cubicBezTo>
                    <a:pt x="16650" y="7908"/>
                    <a:pt x="16708" y="7822"/>
                    <a:pt x="16783" y="7807"/>
                  </a:cubicBezTo>
                  <a:cubicBezTo>
                    <a:pt x="17244" y="7686"/>
                    <a:pt x="17610" y="7886"/>
                    <a:pt x="17791" y="8022"/>
                  </a:cubicBezTo>
                  <a:cubicBezTo>
                    <a:pt x="17871" y="8079"/>
                    <a:pt x="17971" y="8057"/>
                    <a:pt x="18030" y="7957"/>
                  </a:cubicBezTo>
                  <a:cubicBezTo>
                    <a:pt x="18444" y="7300"/>
                    <a:pt x="18980" y="5845"/>
                    <a:pt x="18215" y="4332"/>
                  </a:cubicBezTo>
                  <a:cubicBezTo>
                    <a:pt x="17738" y="3390"/>
                    <a:pt x="16750" y="2824"/>
                    <a:pt x="15965" y="2789"/>
                  </a:cubicBezTo>
                  <a:cubicBezTo>
                    <a:pt x="15901" y="2789"/>
                    <a:pt x="15843" y="2790"/>
                    <a:pt x="15779" y="2798"/>
                  </a:cubicBezTo>
                  <a:cubicBezTo>
                    <a:pt x="15647" y="2812"/>
                    <a:pt x="15403" y="2824"/>
                    <a:pt x="15074" y="2931"/>
                  </a:cubicBezTo>
                  <a:cubicBezTo>
                    <a:pt x="14560" y="3096"/>
                    <a:pt x="14279" y="3382"/>
                    <a:pt x="14273" y="3382"/>
                  </a:cubicBezTo>
                  <a:cubicBezTo>
                    <a:pt x="14204" y="3453"/>
                    <a:pt x="14107" y="3433"/>
                    <a:pt x="14054" y="3333"/>
                  </a:cubicBezTo>
                  <a:cubicBezTo>
                    <a:pt x="14007" y="3240"/>
                    <a:pt x="14019" y="3103"/>
                    <a:pt x="14088" y="3039"/>
                  </a:cubicBezTo>
                  <a:cubicBezTo>
                    <a:pt x="14114" y="3010"/>
                    <a:pt x="14470" y="2669"/>
                    <a:pt x="15096" y="2483"/>
                  </a:cubicBezTo>
                  <a:cubicBezTo>
                    <a:pt x="15186" y="2455"/>
                    <a:pt x="15227" y="2304"/>
                    <a:pt x="15169" y="2204"/>
                  </a:cubicBezTo>
                  <a:cubicBezTo>
                    <a:pt x="14341" y="648"/>
                    <a:pt x="11471" y="-173"/>
                    <a:pt x="10170" y="641"/>
                  </a:cubicBezTo>
                  <a:cubicBezTo>
                    <a:pt x="10048" y="719"/>
                    <a:pt x="9996" y="919"/>
                    <a:pt x="10059" y="1076"/>
                  </a:cubicBezTo>
                  <a:cubicBezTo>
                    <a:pt x="10203" y="1461"/>
                    <a:pt x="10265" y="1904"/>
                    <a:pt x="10233" y="2325"/>
                  </a:cubicBezTo>
                  <a:cubicBezTo>
                    <a:pt x="10228" y="2432"/>
                    <a:pt x="10165" y="2512"/>
                    <a:pt x="10091" y="2519"/>
                  </a:cubicBezTo>
                  <a:cubicBezTo>
                    <a:pt x="10080" y="2519"/>
                    <a:pt x="10075" y="2519"/>
                    <a:pt x="10064" y="2519"/>
                  </a:cubicBezTo>
                  <a:cubicBezTo>
                    <a:pt x="9979" y="2505"/>
                    <a:pt x="9916" y="2404"/>
                    <a:pt x="9927" y="2282"/>
                  </a:cubicBezTo>
                  <a:cubicBezTo>
                    <a:pt x="9937" y="2140"/>
                    <a:pt x="10011" y="1106"/>
                    <a:pt x="9295" y="520"/>
                  </a:cubicBezTo>
                  <a:cubicBezTo>
                    <a:pt x="8854" y="161"/>
                    <a:pt x="8273" y="-8"/>
                    <a:pt x="7654" y="1"/>
                  </a:cubicBezTo>
                  <a:close/>
                  <a:moveTo>
                    <a:pt x="6930" y="3139"/>
                  </a:moveTo>
                  <a:cubicBezTo>
                    <a:pt x="7435" y="3144"/>
                    <a:pt x="7913" y="3351"/>
                    <a:pt x="8361" y="3761"/>
                  </a:cubicBezTo>
                  <a:cubicBezTo>
                    <a:pt x="8886" y="4239"/>
                    <a:pt x="9242" y="4895"/>
                    <a:pt x="9449" y="5352"/>
                  </a:cubicBezTo>
                  <a:cubicBezTo>
                    <a:pt x="9491" y="5444"/>
                    <a:pt x="9582" y="5480"/>
                    <a:pt x="9656" y="5430"/>
                  </a:cubicBezTo>
                  <a:cubicBezTo>
                    <a:pt x="10925" y="4509"/>
                    <a:pt x="12288" y="4695"/>
                    <a:pt x="13403" y="5952"/>
                  </a:cubicBezTo>
                  <a:cubicBezTo>
                    <a:pt x="13456" y="6009"/>
                    <a:pt x="13535" y="6015"/>
                    <a:pt x="13593" y="5958"/>
                  </a:cubicBezTo>
                  <a:cubicBezTo>
                    <a:pt x="13795" y="5758"/>
                    <a:pt x="14331" y="5353"/>
                    <a:pt x="15154" y="5617"/>
                  </a:cubicBezTo>
                  <a:cubicBezTo>
                    <a:pt x="15239" y="5631"/>
                    <a:pt x="15291" y="5745"/>
                    <a:pt x="15270" y="5867"/>
                  </a:cubicBezTo>
                  <a:cubicBezTo>
                    <a:pt x="15249" y="5981"/>
                    <a:pt x="15164" y="6045"/>
                    <a:pt x="15079" y="6016"/>
                  </a:cubicBezTo>
                  <a:cubicBezTo>
                    <a:pt x="14527" y="5866"/>
                    <a:pt x="14076" y="5967"/>
                    <a:pt x="13736" y="6331"/>
                  </a:cubicBezTo>
                  <a:cubicBezTo>
                    <a:pt x="13418" y="6673"/>
                    <a:pt x="13217" y="7243"/>
                    <a:pt x="13195" y="7856"/>
                  </a:cubicBezTo>
                  <a:cubicBezTo>
                    <a:pt x="13190" y="7964"/>
                    <a:pt x="13132" y="8050"/>
                    <a:pt x="13053" y="8057"/>
                  </a:cubicBezTo>
                  <a:cubicBezTo>
                    <a:pt x="13026" y="8057"/>
                    <a:pt x="13000" y="8057"/>
                    <a:pt x="12973" y="8028"/>
                  </a:cubicBezTo>
                  <a:cubicBezTo>
                    <a:pt x="12915" y="7985"/>
                    <a:pt x="12882" y="7900"/>
                    <a:pt x="12887" y="7814"/>
                  </a:cubicBezTo>
                  <a:cubicBezTo>
                    <a:pt x="12903" y="7336"/>
                    <a:pt x="13015" y="6880"/>
                    <a:pt x="13195" y="6509"/>
                  </a:cubicBezTo>
                  <a:cubicBezTo>
                    <a:pt x="13243" y="6416"/>
                    <a:pt x="13228" y="6295"/>
                    <a:pt x="13164" y="6224"/>
                  </a:cubicBezTo>
                  <a:cubicBezTo>
                    <a:pt x="11630" y="4532"/>
                    <a:pt x="10133" y="5487"/>
                    <a:pt x="9543" y="5994"/>
                  </a:cubicBezTo>
                  <a:cubicBezTo>
                    <a:pt x="9464" y="6058"/>
                    <a:pt x="9364" y="6023"/>
                    <a:pt x="9321" y="5909"/>
                  </a:cubicBezTo>
                  <a:cubicBezTo>
                    <a:pt x="9194" y="5559"/>
                    <a:pt x="8827" y="4688"/>
                    <a:pt x="8185" y="4102"/>
                  </a:cubicBezTo>
                  <a:cubicBezTo>
                    <a:pt x="7548" y="3524"/>
                    <a:pt x="6843" y="3403"/>
                    <a:pt x="6084" y="3746"/>
                  </a:cubicBezTo>
                  <a:cubicBezTo>
                    <a:pt x="5999" y="3781"/>
                    <a:pt x="5909" y="3717"/>
                    <a:pt x="5888" y="3603"/>
                  </a:cubicBezTo>
                  <a:cubicBezTo>
                    <a:pt x="5867" y="3496"/>
                    <a:pt x="5915" y="3375"/>
                    <a:pt x="5994" y="3346"/>
                  </a:cubicBezTo>
                  <a:cubicBezTo>
                    <a:pt x="6315" y="3204"/>
                    <a:pt x="6627" y="3136"/>
                    <a:pt x="6930" y="3139"/>
                  </a:cubicBezTo>
                  <a:close/>
                  <a:moveTo>
                    <a:pt x="4412" y="7120"/>
                  </a:moveTo>
                  <a:cubicBezTo>
                    <a:pt x="4454" y="7118"/>
                    <a:pt x="4496" y="7136"/>
                    <a:pt x="4528" y="7178"/>
                  </a:cubicBezTo>
                  <a:cubicBezTo>
                    <a:pt x="5112" y="7964"/>
                    <a:pt x="5357" y="9491"/>
                    <a:pt x="4678" y="11169"/>
                  </a:cubicBezTo>
                  <a:cubicBezTo>
                    <a:pt x="4630" y="11290"/>
                    <a:pt x="4688" y="11440"/>
                    <a:pt x="4789" y="11448"/>
                  </a:cubicBezTo>
                  <a:cubicBezTo>
                    <a:pt x="5622" y="11512"/>
                    <a:pt x="7236" y="11876"/>
                    <a:pt x="8250" y="13725"/>
                  </a:cubicBezTo>
                  <a:cubicBezTo>
                    <a:pt x="8287" y="13789"/>
                    <a:pt x="8351" y="13816"/>
                    <a:pt x="8409" y="13781"/>
                  </a:cubicBezTo>
                  <a:cubicBezTo>
                    <a:pt x="9009" y="13474"/>
                    <a:pt x="9645" y="13354"/>
                    <a:pt x="10245" y="13439"/>
                  </a:cubicBezTo>
                  <a:cubicBezTo>
                    <a:pt x="10314" y="13447"/>
                    <a:pt x="10373" y="13374"/>
                    <a:pt x="10373" y="13281"/>
                  </a:cubicBezTo>
                  <a:cubicBezTo>
                    <a:pt x="10373" y="12831"/>
                    <a:pt x="10547" y="12183"/>
                    <a:pt x="11237" y="11833"/>
                  </a:cubicBezTo>
                  <a:cubicBezTo>
                    <a:pt x="11322" y="11791"/>
                    <a:pt x="11413" y="11855"/>
                    <a:pt x="11439" y="11970"/>
                  </a:cubicBezTo>
                  <a:cubicBezTo>
                    <a:pt x="11466" y="12077"/>
                    <a:pt x="11417" y="12190"/>
                    <a:pt x="11338" y="12233"/>
                  </a:cubicBezTo>
                  <a:cubicBezTo>
                    <a:pt x="10547" y="12640"/>
                    <a:pt x="10691" y="13418"/>
                    <a:pt x="10696" y="13446"/>
                  </a:cubicBezTo>
                  <a:cubicBezTo>
                    <a:pt x="10707" y="13510"/>
                    <a:pt x="10743" y="13552"/>
                    <a:pt x="10786" y="13567"/>
                  </a:cubicBezTo>
                  <a:cubicBezTo>
                    <a:pt x="11391" y="13788"/>
                    <a:pt x="11889" y="14216"/>
                    <a:pt x="12170" y="14780"/>
                  </a:cubicBezTo>
                  <a:cubicBezTo>
                    <a:pt x="12218" y="14873"/>
                    <a:pt x="12208" y="15010"/>
                    <a:pt x="12144" y="15074"/>
                  </a:cubicBezTo>
                  <a:cubicBezTo>
                    <a:pt x="12117" y="15103"/>
                    <a:pt x="12091" y="15117"/>
                    <a:pt x="12059" y="15117"/>
                  </a:cubicBezTo>
                  <a:cubicBezTo>
                    <a:pt x="12006" y="15124"/>
                    <a:pt x="11954" y="15087"/>
                    <a:pt x="11917" y="15023"/>
                  </a:cubicBezTo>
                  <a:cubicBezTo>
                    <a:pt x="11386" y="13945"/>
                    <a:pt x="9852" y="13361"/>
                    <a:pt x="8308" y="14289"/>
                  </a:cubicBezTo>
                  <a:cubicBezTo>
                    <a:pt x="8239" y="14332"/>
                    <a:pt x="8160" y="14295"/>
                    <a:pt x="8117" y="14209"/>
                  </a:cubicBezTo>
                  <a:cubicBezTo>
                    <a:pt x="6870" y="11625"/>
                    <a:pt x="4296" y="11862"/>
                    <a:pt x="4270" y="11862"/>
                  </a:cubicBezTo>
                  <a:lnTo>
                    <a:pt x="3961" y="11847"/>
                  </a:lnTo>
                  <a:cubicBezTo>
                    <a:pt x="3924" y="11818"/>
                    <a:pt x="3892" y="11768"/>
                    <a:pt x="3881" y="11711"/>
                  </a:cubicBezTo>
                  <a:cubicBezTo>
                    <a:pt x="3759" y="11011"/>
                    <a:pt x="3176" y="10055"/>
                    <a:pt x="2332" y="9641"/>
                  </a:cubicBezTo>
                  <a:cubicBezTo>
                    <a:pt x="2264" y="9605"/>
                    <a:pt x="2209" y="9514"/>
                    <a:pt x="2220" y="9407"/>
                  </a:cubicBezTo>
                  <a:cubicBezTo>
                    <a:pt x="2236" y="9271"/>
                    <a:pt x="2337" y="9192"/>
                    <a:pt x="2427" y="9235"/>
                  </a:cubicBezTo>
                  <a:cubicBezTo>
                    <a:pt x="2788" y="9406"/>
                    <a:pt x="3170" y="9735"/>
                    <a:pt x="3483" y="10120"/>
                  </a:cubicBezTo>
                  <a:cubicBezTo>
                    <a:pt x="3680" y="10363"/>
                    <a:pt x="3913" y="10720"/>
                    <a:pt x="4067" y="11162"/>
                  </a:cubicBezTo>
                  <a:cubicBezTo>
                    <a:pt x="4115" y="11291"/>
                    <a:pt x="4248" y="11306"/>
                    <a:pt x="4306" y="11184"/>
                  </a:cubicBezTo>
                  <a:cubicBezTo>
                    <a:pt x="5023" y="9614"/>
                    <a:pt x="4831" y="8186"/>
                    <a:pt x="4311" y="7486"/>
                  </a:cubicBezTo>
                  <a:cubicBezTo>
                    <a:pt x="4253" y="7408"/>
                    <a:pt x="4243" y="7273"/>
                    <a:pt x="4301" y="7194"/>
                  </a:cubicBezTo>
                  <a:cubicBezTo>
                    <a:pt x="4330" y="7148"/>
                    <a:pt x="4370" y="7123"/>
                    <a:pt x="4412" y="7120"/>
                  </a:cubicBezTo>
                  <a:close/>
                  <a:moveTo>
                    <a:pt x="2258" y="15717"/>
                  </a:moveTo>
                  <a:cubicBezTo>
                    <a:pt x="1971" y="17680"/>
                    <a:pt x="4031" y="19435"/>
                    <a:pt x="5702" y="18764"/>
                  </a:cubicBezTo>
                  <a:cubicBezTo>
                    <a:pt x="5612" y="19699"/>
                    <a:pt x="5001" y="21083"/>
                    <a:pt x="5001" y="21083"/>
                  </a:cubicBezTo>
                  <a:lnTo>
                    <a:pt x="6238" y="21427"/>
                  </a:lnTo>
                  <a:lnTo>
                    <a:pt x="8727" y="18063"/>
                  </a:lnTo>
                  <a:cubicBezTo>
                    <a:pt x="7390" y="17742"/>
                    <a:pt x="6699" y="17172"/>
                    <a:pt x="6333" y="16843"/>
                  </a:cubicBezTo>
                  <a:cubicBezTo>
                    <a:pt x="6163" y="16686"/>
                    <a:pt x="5962" y="16614"/>
                    <a:pt x="5761" y="16636"/>
                  </a:cubicBezTo>
                  <a:cubicBezTo>
                    <a:pt x="5442" y="16672"/>
                    <a:pt x="4954" y="16693"/>
                    <a:pt x="4381" y="16593"/>
                  </a:cubicBezTo>
                  <a:cubicBezTo>
                    <a:pt x="3786" y="16494"/>
                    <a:pt x="3027" y="16259"/>
                    <a:pt x="2258" y="15717"/>
                  </a:cubicBezTo>
                  <a:close/>
                </a:path>
              </a:pathLst>
            </a:custGeom>
            <a:solidFill>
              <a:srgbClr val="FFFFFF"/>
            </a:solidFill>
            <a:ln w="12700" cap="flat">
              <a:noFill/>
              <a:miter lim="400000"/>
            </a:ln>
            <a:effectLst>
              <a:outerShdw sx="100000" sy="100000" kx="0" ky="0" algn="b" rotWithShape="0" blurRad="25400" dist="0" dir="16200000">
                <a:srgbClr val="000000">
                  <a:alpha val="50000"/>
                </a:srgbClr>
              </a:outerShdw>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222" name="Shape"/>
            <p:cNvSpPr/>
            <p:nvPr/>
          </p:nvSpPr>
          <p:spPr>
            <a:xfrm>
              <a:off x="10710409" y="4908043"/>
              <a:ext cx="1080666" cy="650295"/>
            </a:xfrm>
            <a:custGeom>
              <a:avLst/>
              <a:gdLst/>
              <a:ahLst/>
              <a:cxnLst>
                <a:cxn ang="0">
                  <a:pos x="wd2" y="hd2"/>
                </a:cxn>
                <a:cxn ang="5400000">
                  <a:pos x="wd2" y="hd2"/>
                </a:cxn>
                <a:cxn ang="10800000">
                  <a:pos x="wd2" y="hd2"/>
                </a:cxn>
                <a:cxn ang="16200000">
                  <a:pos x="wd2" y="hd2"/>
                </a:cxn>
              </a:cxnLst>
              <a:rect l="0" t="0" r="r" b="b"/>
              <a:pathLst>
                <a:path w="21515" h="21414" fill="norm" stroke="1" extrusionOk="0">
                  <a:moveTo>
                    <a:pt x="9176" y="2"/>
                  </a:moveTo>
                  <a:cubicBezTo>
                    <a:pt x="9064" y="-9"/>
                    <a:pt x="8947" y="18"/>
                    <a:pt x="8834" y="92"/>
                  </a:cubicBezTo>
                  <a:cubicBezTo>
                    <a:pt x="7363" y="1063"/>
                    <a:pt x="5221" y="1164"/>
                    <a:pt x="5221" y="1164"/>
                  </a:cubicBezTo>
                  <a:cubicBezTo>
                    <a:pt x="5221" y="1164"/>
                    <a:pt x="3078" y="1077"/>
                    <a:pt x="1604" y="115"/>
                  </a:cubicBezTo>
                  <a:cubicBezTo>
                    <a:pt x="1153" y="-179"/>
                    <a:pt x="644" y="268"/>
                    <a:pt x="603" y="1002"/>
                  </a:cubicBezTo>
                  <a:cubicBezTo>
                    <a:pt x="455" y="3640"/>
                    <a:pt x="164" y="8159"/>
                    <a:pt x="19" y="10399"/>
                  </a:cubicBezTo>
                  <a:cubicBezTo>
                    <a:pt x="-42" y="11350"/>
                    <a:pt x="45" y="12308"/>
                    <a:pt x="271" y="13201"/>
                  </a:cubicBezTo>
                  <a:cubicBezTo>
                    <a:pt x="958" y="15906"/>
                    <a:pt x="2673" y="21421"/>
                    <a:pt x="5242" y="21413"/>
                  </a:cubicBezTo>
                  <a:cubicBezTo>
                    <a:pt x="7812" y="21405"/>
                    <a:pt x="9515" y="15882"/>
                    <a:pt x="10196" y="13171"/>
                  </a:cubicBezTo>
                  <a:cubicBezTo>
                    <a:pt x="10421" y="12278"/>
                    <a:pt x="10506" y="11318"/>
                    <a:pt x="10442" y="10367"/>
                  </a:cubicBezTo>
                  <a:cubicBezTo>
                    <a:pt x="10292" y="8128"/>
                    <a:pt x="9991" y="3610"/>
                    <a:pt x="9837" y="973"/>
                  </a:cubicBezTo>
                  <a:cubicBezTo>
                    <a:pt x="9805" y="422"/>
                    <a:pt x="9511" y="36"/>
                    <a:pt x="9176" y="2"/>
                  </a:cubicBezTo>
                  <a:close/>
                  <a:moveTo>
                    <a:pt x="20228" y="2"/>
                  </a:moveTo>
                  <a:cubicBezTo>
                    <a:pt x="20116" y="-9"/>
                    <a:pt x="19999" y="18"/>
                    <a:pt x="19887" y="92"/>
                  </a:cubicBezTo>
                  <a:cubicBezTo>
                    <a:pt x="18415" y="1063"/>
                    <a:pt x="16273" y="1164"/>
                    <a:pt x="16273" y="1164"/>
                  </a:cubicBezTo>
                  <a:cubicBezTo>
                    <a:pt x="16273" y="1164"/>
                    <a:pt x="14130" y="1077"/>
                    <a:pt x="12656" y="115"/>
                  </a:cubicBezTo>
                  <a:cubicBezTo>
                    <a:pt x="12206" y="-179"/>
                    <a:pt x="11697" y="268"/>
                    <a:pt x="11655" y="1002"/>
                  </a:cubicBezTo>
                  <a:cubicBezTo>
                    <a:pt x="11507" y="3640"/>
                    <a:pt x="11217" y="8159"/>
                    <a:pt x="11072" y="10399"/>
                  </a:cubicBezTo>
                  <a:cubicBezTo>
                    <a:pt x="11011" y="11350"/>
                    <a:pt x="11097" y="12308"/>
                    <a:pt x="11324" y="13201"/>
                  </a:cubicBezTo>
                  <a:cubicBezTo>
                    <a:pt x="12011" y="15906"/>
                    <a:pt x="13725" y="21421"/>
                    <a:pt x="16295" y="21413"/>
                  </a:cubicBezTo>
                  <a:cubicBezTo>
                    <a:pt x="18864" y="21405"/>
                    <a:pt x="20568" y="15882"/>
                    <a:pt x="21249" y="13171"/>
                  </a:cubicBezTo>
                  <a:cubicBezTo>
                    <a:pt x="21473" y="12278"/>
                    <a:pt x="21558" y="11318"/>
                    <a:pt x="21494" y="10367"/>
                  </a:cubicBezTo>
                  <a:cubicBezTo>
                    <a:pt x="21344" y="8128"/>
                    <a:pt x="21046" y="3610"/>
                    <a:pt x="20892" y="973"/>
                  </a:cubicBezTo>
                  <a:cubicBezTo>
                    <a:pt x="20859" y="422"/>
                    <a:pt x="20564" y="36"/>
                    <a:pt x="20228" y="2"/>
                  </a:cubicBezTo>
                  <a:close/>
                  <a:moveTo>
                    <a:pt x="15706" y="3881"/>
                  </a:moveTo>
                  <a:cubicBezTo>
                    <a:pt x="15759" y="3853"/>
                    <a:pt x="15825" y="3918"/>
                    <a:pt x="15817" y="4029"/>
                  </a:cubicBezTo>
                  <a:cubicBezTo>
                    <a:pt x="15745" y="5047"/>
                    <a:pt x="15240" y="5708"/>
                    <a:pt x="14104" y="5753"/>
                  </a:cubicBezTo>
                  <a:cubicBezTo>
                    <a:pt x="12902" y="5800"/>
                    <a:pt x="12611" y="6430"/>
                    <a:pt x="12395" y="7156"/>
                  </a:cubicBezTo>
                  <a:cubicBezTo>
                    <a:pt x="12354" y="7293"/>
                    <a:pt x="12230" y="7241"/>
                    <a:pt x="12235" y="7089"/>
                  </a:cubicBezTo>
                  <a:cubicBezTo>
                    <a:pt x="12287" y="5332"/>
                    <a:pt x="13140" y="5022"/>
                    <a:pt x="13934" y="4956"/>
                  </a:cubicBezTo>
                  <a:cubicBezTo>
                    <a:pt x="15171" y="4923"/>
                    <a:pt x="15465" y="4476"/>
                    <a:pt x="15661" y="3942"/>
                  </a:cubicBezTo>
                  <a:cubicBezTo>
                    <a:pt x="15673" y="3910"/>
                    <a:pt x="15688" y="3890"/>
                    <a:pt x="15706" y="3881"/>
                  </a:cubicBezTo>
                  <a:close/>
                  <a:moveTo>
                    <a:pt x="16808" y="3881"/>
                  </a:moveTo>
                  <a:cubicBezTo>
                    <a:pt x="16843" y="3861"/>
                    <a:pt x="16884" y="3878"/>
                    <a:pt x="16908" y="3942"/>
                  </a:cubicBezTo>
                  <a:cubicBezTo>
                    <a:pt x="17103" y="4476"/>
                    <a:pt x="17397" y="4923"/>
                    <a:pt x="18634" y="4956"/>
                  </a:cubicBezTo>
                  <a:cubicBezTo>
                    <a:pt x="19429" y="5022"/>
                    <a:pt x="20282" y="5332"/>
                    <a:pt x="20334" y="7089"/>
                  </a:cubicBezTo>
                  <a:cubicBezTo>
                    <a:pt x="20338" y="7241"/>
                    <a:pt x="20212" y="7293"/>
                    <a:pt x="20172" y="7156"/>
                  </a:cubicBezTo>
                  <a:cubicBezTo>
                    <a:pt x="19955" y="6430"/>
                    <a:pt x="19667" y="5800"/>
                    <a:pt x="18464" y="5753"/>
                  </a:cubicBezTo>
                  <a:cubicBezTo>
                    <a:pt x="17329" y="5708"/>
                    <a:pt x="16823" y="5047"/>
                    <a:pt x="16751" y="4029"/>
                  </a:cubicBezTo>
                  <a:cubicBezTo>
                    <a:pt x="16746" y="3955"/>
                    <a:pt x="16773" y="3901"/>
                    <a:pt x="16808" y="3881"/>
                  </a:cubicBezTo>
                  <a:close/>
                  <a:moveTo>
                    <a:pt x="2595" y="4052"/>
                  </a:moveTo>
                  <a:cubicBezTo>
                    <a:pt x="2712" y="4043"/>
                    <a:pt x="2835" y="4054"/>
                    <a:pt x="2962" y="4094"/>
                  </a:cubicBezTo>
                  <a:cubicBezTo>
                    <a:pt x="3439" y="4245"/>
                    <a:pt x="4274" y="4788"/>
                    <a:pt x="4610" y="5168"/>
                  </a:cubicBezTo>
                  <a:cubicBezTo>
                    <a:pt x="4857" y="5448"/>
                    <a:pt x="4423" y="6295"/>
                    <a:pt x="4238" y="6133"/>
                  </a:cubicBezTo>
                  <a:cubicBezTo>
                    <a:pt x="3904" y="5843"/>
                    <a:pt x="3394" y="5296"/>
                    <a:pt x="2720" y="4975"/>
                  </a:cubicBezTo>
                  <a:cubicBezTo>
                    <a:pt x="2045" y="4654"/>
                    <a:pt x="1430" y="5562"/>
                    <a:pt x="1227" y="5795"/>
                  </a:cubicBezTo>
                  <a:cubicBezTo>
                    <a:pt x="1066" y="5979"/>
                    <a:pt x="947" y="5702"/>
                    <a:pt x="1069" y="5485"/>
                  </a:cubicBezTo>
                  <a:cubicBezTo>
                    <a:pt x="1203" y="5247"/>
                    <a:pt x="1774" y="4115"/>
                    <a:pt x="2595" y="4052"/>
                  </a:cubicBezTo>
                  <a:close/>
                  <a:moveTo>
                    <a:pt x="7868" y="4052"/>
                  </a:moveTo>
                  <a:cubicBezTo>
                    <a:pt x="8690" y="4115"/>
                    <a:pt x="9259" y="5247"/>
                    <a:pt x="9392" y="5485"/>
                  </a:cubicBezTo>
                  <a:cubicBezTo>
                    <a:pt x="9514" y="5702"/>
                    <a:pt x="9397" y="5979"/>
                    <a:pt x="9236" y="5795"/>
                  </a:cubicBezTo>
                  <a:cubicBezTo>
                    <a:pt x="9033" y="5562"/>
                    <a:pt x="8418" y="4654"/>
                    <a:pt x="7744" y="4975"/>
                  </a:cubicBezTo>
                  <a:cubicBezTo>
                    <a:pt x="7069" y="5296"/>
                    <a:pt x="6559" y="5843"/>
                    <a:pt x="6226" y="6133"/>
                  </a:cubicBezTo>
                  <a:cubicBezTo>
                    <a:pt x="6040" y="6295"/>
                    <a:pt x="5606" y="5448"/>
                    <a:pt x="5853" y="5168"/>
                  </a:cubicBezTo>
                  <a:cubicBezTo>
                    <a:pt x="6190" y="4788"/>
                    <a:pt x="7025" y="4245"/>
                    <a:pt x="7502" y="4094"/>
                  </a:cubicBezTo>
                  <a:cubicBezTo>
                    <a:pt x="7629" y="4054"/>
                    <a:pt x="7751" y="4043"/>
                    <a:pt x="7868" y="4052"/>
                  </a:cubicBezTo>
                  <a:close/>
                  <a:moveTo>
                    <a:pt x="3422" y="7011"/>
                  </a:moveTo>
                  <a:cubicBezTo>
                    <a:pt x="3854" y="7055"/>
                    <a:pt x="4232" y="7409"/>
                    <a:pt x="4415" y="7953"/>
                  </a:cubicBezTo>
                  <a:cubicBezTo>
                    <a:pt x="4455" y="8071"/>
                    <a:pt x="4369" y="8209"/>
                    <a:pt x="4279" y="8176"/>
                  </a:cubicBezTo>
                  <a:cubicBezTo>
                    <a:pt x="3946" y="8056"/>
                    <a:pt x="3550" y="8060"/>
                    <a:pt x="3139" y="8218"/>
                  </a:cubicBezTo>
                  <a:cubicBezTo>
                    <a:pt x="2729" y="8376"/>
                    <a:pt x="2370" y="8661"/>
                    <a:pt x="2103" y="9012"/>
                  </a:cubicBezTo>
                  <a:cubicBezTo>
                    <a:pt x="2031" y="9107"/>
                    <a:pt x="1918" y="9046"/>
                    <a:pt x="1922" y="8912"/>
                  </a:cubicBezTo>
                  <a:cubicBezTo>
                    <a:pt x="1947" y="8082"/>
                    <a:pt x="2372" y="7308"/>
                    <a:pt x="2977" y="7076"/>
                  </a:cubicBezTo>
                  <a:cubicBezTo>
                    <a:pt x="3128" y="7017"/>
                    <a:pt x="3278" y="6996"/>
                    <a:pt x="3422" y="7011"/>
                  </a:cubicBezTo>
                  <a:close/>
                  <a:moveTo>
                    <a:pt x="7039" y="7011"/>
                  </a:moveTo>
                  <a:cubicBezTo>
                    <a:pt x="7183" y="6996"/>
                    <a:pt x="7333" y="7018"/>
                    <a:pt x="7484" y="7076"/>
                  </a:cubicBezTo>
                  <a:cubicBezTo>
                    <a:pt x="8089" y="7308"/>
                    <a:pt x="8515" y="8082"/>
                    <a:pt x="8540" y="8912"/>
                  </a:cubicBezTo>
                  <a:cubicBezTo>
                    <a:pt x="8544" y="9046"/>
                    <a:pt x="8430" y="9107"/>
                    <a:pt x="8358" y="9012"/>
                  </a:cubicBezTo>
                  <a:cubicBezTo>
                    <a:pt x="8092" y="8661"/>
                    <a:pt x="7735" y="8376"/>
                    <a:pt x="7324" y="8218"/>
                  </a:cubicBezTo>
                  <a:cubicBezTo>
                    <a:pt x="6914" y="8060"/>
                    <a:pt x="6515" y="8056"/>
                    <a:pt x="6183" y="8176"/>
                  </a:cubicBezTo>
                  <a:cubicBezTo>
                    <a:pt x="6093" y="8209"/>
                    <a:pt x="6009" y="8071"/>
                    <a:pt x="6048" y="7953"/>
                  </a:cubicBezTo>
                  <a:cubicBezTo>
                    <a:pt x="6231" y="7409"/>
                    <a:pt x="6607" y="7055"/>
                    <a:pt x="7039" y="7011"/>
                  </a:cubicBezTo>
                  <a:close/>
                  <a:moveTo>
                    <a:pt x="15516" y="7134"/>
                  </a:moveTo>
                  <a:cubicBezTo>
                    <a:pt x="15579" y="7130"/>
                    <a:pt x="15638" y="7202"/>
                    <a:pt x="15628" y="7302"/>
                  </a:cubicBezTo>
                  <a:cubicBezTo>
                    <a:pt x="15543" y="8120"/>
                    <a:pt x="15065" y="8807"/>
                    <a:pt x="14447" y="8918"/>
                  </a:cubicBezTo>
                  <a:cubicBezTo>
                    <a:pt x="13830" y="9030"/>
                    <a:pt x="13275" y="8532"/>
                    <a:pt x="13085" y="7763"/>
                  </a:cubicBezTo>
                  <a:cubicBezTo>
                    <a:pt x="13055" y="7638"/>
                    <a:pt x="13149" y="7516"/>
                    <a:pt x="13236" y="7566"/>
                  </a:cubicBezTo>
                  <a:cubicBezTo>
                    <a:pt x="13557" y="7752"/>
                    <a:pt x="13952" y="7826"/>
                    <a:pt x="14371" y="7750"/>
                  </a:cubicBezTo>
                  <a:cubicBezTo>
                    <a:pt x="14790" y="7674"/>
                    <a:pt x="15166" y="7462"/>
                    <a:pt x="15456" y="7166"/>
                  </a:cubicBezTo>
                  <a:cubicBezTo>
                    <a:pt x="15476" y="7146"/>
                    <a:pt x="15496" y="7135"/>
                    <a:pt x="15516" y="7134"/>
                  </a:cubicBezTo>
                  <a:close/>
                  <a:moveTo>
                    <a:pt x="17050" y="7134"/>
                  </a:moveTo>
                  <a:cubicBezTo>
                    <a:pt x="17071" y="7135"/>
                    <a:pt x="17093" y="7146"/>
                    <a:pt x="17112" y="7166"/>
                  </a:cubicBezTo>
                  <a:cubicBezTo>
                    <a:pt x="17402" y="7462"/>
                    <a:pt x="17778" y="7674"/>
                    <a:pt x="18197" y="7750"/>
                  </a:cubicBezTo>
                  <a:cubicBezTo>
                    <a:pt x="18616" y="7826"/>
                    <a:pt x="19011" y="7752"/>
                    <a:pt x="19333" y="7566"/>
                  </a:cubicBezTo>
                  <a:cubicBezTo>
                    <a:pt x="19420" y="7516"/>
                    <a:pt x="19514" y="7638"/>
                    <a:pt x="19483" y="7763"/>
                  </a:cubicBezTo>
                  <a:cubicBezTo>
                    <a:pt x="19293" y="8532"/>
                    <a:pt x="18737" y="9030"/>
                    <a:pt x="18119" y="8918"/>
                  </a:cubicBezTo>
                  <a:cubicBezTo>
                    <a:pt x="17502" y="8807"/>
                    <a:pt x="17023" y="8120"/>
                    <a:pt x="16939" y="7302"/>
                  </a:cubicBezTo>
                  <a:cubicBezTo>
                    <a:pt x="16928" y="7202"/>
                    <a:pt x="16987" y="7130"/>
                    <a:pt x="17050" y="7134"/>
                  </a:cubicBezTo>
                  <a:close/>
                  <a:moveTo>
                    <a:pt x="4206" y="9270"/>
                  </a:moveTo>
                  <a:cubicBezTo>
                    <a:pt x="4243" y="9266"/>
                    <a:pt x="4280" y="9298"/>
                    <a:pt x="4292" y="9370"/>
                  </a:cubicBezTo>
                  <a:cubicBezTo>
                    <a:pt x="4461" y="10356"/>
                    <a:pt x="4146" y="11287"/>
                    <a:pt x="3106" y="12045"/>
                  </a:cubicBezTo>
                  <a:cubicBezTo>
                    <a:pt x="2006" y="12848"/>
                    <a:pt x="1884" y="13612"/>
                    <a:pt x="1852" y="14420"/>
                  </a:cubicBezTo>
                  <a:cubicBezTo>
                    <a:pt x="1845" y="14573"/>
                    <a:pt x="1719" y="14603"/>
                    <a:pt x="1688" y="14459"/>
                  </a:cubicBezTo>
                  <a:cubicBezTo>
                    <a:pt x="1330" y="12802"/>
                    <a:pt x="2047" y="11979"/>
                    <a:pt x="2767" y="11416"/>
                  </a:cubicBezTo>
                  <a:cubicBezTo>
                    <a:pt x="3902" y="10605"/>
                    <a:pt x="4071" y="10006"/>
                    <a:pt x="4128" y="9389"/>
                  </a:cubicBezTo>
                  <a:cubicBezTo>
                    <a:pt x="4135" y="9316"/>
                    <a:pt x="4170" y="9274"/>
                    <a:pt x="4206" y="9270"/>
                  </a:cubicBezTo>
                  <a:close/>
                  <a:moveTo>
                    <a:pt x="6257" y="9270"/>
                  </a:moveTo>
                  <a:cubicBezTo>
                    <a:pt x="6293" y="9274"/>
                    <a:pt x="6328" y="9316"/>
                    <a:pt x="6335" y="9389"/>
                  </a:cubicBezTo>
                  <a:cubicBezTo>
                    <a:pt x="6393" y="10006"/>
                    <a:pt x="6561" y="10605"/>
                    <a:pt x="7697" y="11416"/>
                  </a:cubicBezTo>
                  <a:cubicBezTo>
                    <a:pt x="8416" y="11979"/>
                    <a:pt x="9133" y="12802"/>
                    <a:pt x="8776" y="14459"/>
                  </a:cubicBezTo>
                  <a:cubicBezTo>
                    <a:pt x="8745" y="14603"/>
                    <a:pt x="8616" y="14573"/>
                    <a:pt x="8610" y="14420"/>
                  </a:cubicBezTo>
                  <a:cubicBezTo>
                    <a:pt x="8578" y="13612"/>
                    <a:pt x="8456" y="12848"/>
                    <a:pt x="7355" y="12045"/>
                  </a:cubicBezTo>
                  <a:cubicBezTo>
                    <a:pt x="6316" y="11287"/>
                    <a:pt x="6000" y="10359"/>
                    <a:pt x="6169" y="9373"/>
                  </a:cubicBezTo>
                  <a:cubicBezTo>
                    <a:pt x="6181" y="9301"/>
                    <a:pt x="6220" y="9266"/>
                    <a:pt x="6257" y="9270"/>
                  </a:cubicBezTo>
                  <a:close/>
                  <a:moveTo>
                    <a:pt x="14806" y="10174"/>
                  </a:moveTo>
                  <a:cubicBezTo>
                    <a:pt x="14949" y="10126"/>
                    <a:pt x="15024" y="10440"/>
                    <a:pt x="14900" y="10564"/>
                  </a:cubicBezTo>
                  <a:cubicBezTo>
                    <a:pt x="14124" y="11335"/>
                    <a:pt x="12929" y="12985"/>
                    <a:pt x="13171" y="15692"/>
                  </a:cubicBezTo>
                  <a:cubicBezTo>
                    <a:pt x="13193" y="15931"/>
                    <a:pt x="13002" y="16036"/>
                    <a:pt x="12931" y="15824"/>
                  </a:cubicBezTo>
                  <a:cubicBezTo>
                    <a:pt x="12333" y="14020"/>
                    <a:pt x="12765" y="10861"/>
                    <a:pt x="14806" y="10174"/>
                  </a:cubicBezTo>
                  <a:close/>
                  <a:moveTo>
                    <a:pt x="17762" y="10174"/>
                  </a:moveTo>
                  <a:cubicBezTo>
                    <a:pt x="19803" y="10860"/>
                    <a:pt x="20235" y="14020"/>
                    <a:pt x="19637" y="15824"/>
                  </a:cubicBezTo>
                  <a:cubicBezTo>
                    <a:pt x="19567" y="16036"/>
                    <a:pt x="19374" y="15931"/>
                    <a:pt x="19395" y="15692"/>
                  </a:cubicBezTo>
                  <a:cubicBezTo>
                    <a:pt x="19637" y="12985"/>
                    <a:pt x="18442" y="11335"/>
                    <a:pt x="17666" y="10564"/>
                  </a:cubicBezTo>
                  <a:cubicBezTo>
                    <a:pt x="17542" y="10440"/>
                    <a:pt x="17620" y="10126"/>
                    <a:pt x="17762" y="10174"/>
                  </a:cubicBezTo>
                  <a:close/>
                  <a:moveTo>
                    <a:pt x="15388" y="11035"/>
                  </a:moveTo>
                  <a:cubicBezTo>
                    <a:pt x="15635" y="11195"/>
                    <a:pt x="15945" y="11290"/>
                    <a:pt x="16283" y="11290"/>
                  </a:cubicBezTo>
                  <a:cubicBezTo>
                    <a:pt x="16622" y="11290"/>
                    <a:pt x="16934" y="11195"/>
                    <a:pt x="17181" y="11035"/>
                  </a:cubicBezTo>
                  <a:cubicBezTo>
                    <a:pt x="17248" y="10992"/>
                    <a:pt x="17329" y="11059"/>
                    <a:pt x="17311" y="11145"/>
                  </a:cubicBezTo>
                  <a:cubicBezTo>
                    <a:pt x="17201" y="11674"/>
                    <a:pt x="16782" y="12068"/>
                    <a:pt x="16283" y="12068"/>
                  </a:cubicBezTo>
                  <a:cubicBezTo>
                    <a:pt x="15785" y="12068"/>
                    <a:pt x="15368" y="11674"/>
                    <a:pt x="15257" y="11145"/>
                  </a:cubicBezTo>
                  <a:cubicBezTo>
                    <a:pt x="15239" y="11059"/>
                    <a:pt x="15321" y="10992"/>
                    <a:pt x="15388" y="11035"/>
                  </a:cubicBezTo>
                  <a:close/>
                  <a:moveTo>
                    <a:pt x="4335" y="11558"/>
                  </a:moveTo>
                  <a:cubicBezTo>
                    <a:pt x="4582" y="11718"/>
                    <a:pt x="4892" y="11813"/>
                    <a:pt x="5231" y="11813"/>
                  </a:cubicBezTo>
                  <a:cubicBezTo>
                    <a:pt x="5569" y="11813"/>
                    <a:pt x="5881" y="11718"/>
                    <a:pt x="6128" y="11558"/>
                  </a:cubicBezTo>
                  <a:cubicBezTo>
                    <a:pt x="6195" y="11515"/>
                    <a:pt x="6277" y="11582"/>
                    <a:pt x="6259" y="11668"/>
                  </a:cubicBezTo>
                  <a:cubicBezTo>
                    <a:pt x="6148" y="12197"/>
                    <a:pt x="5729" y="12591"/>
                    <a:pt x="5231" y="12591"/>
                  </a:cubicBezTo>
                  <a:cubicBezTo>
                    <a:pt x="4732" y="12591"/>
                    <a:pt x="4315" y="12197"/>
                    <a:pt x="4204" y="11668"/>
                  </a:cubicBezTo>
                  <a:cubicBezTo>
                    <a:pt x="4187" y="11582"/>
                    <a:pt x="4268" y="11514"/>
                    <a:pt x="4335" y="11558"/>
                  </a:cubicBezTo>
                  <a:close/>
                  <a:moveTo>
                    <a:pt x="16283" y="12817"/>
                  </a:moveTo>
                  <a:cubicBezTo>
                    <a:pt x="17354" y="12817"/>
                    <a:pt x="18250" y="14190"/>
                    <a:pt x="18488" y="16037"/>
                  </a:cubicBezTo>
                  <a:cubicBezTo>
                    <a:pt x="18526" y="16337"/>
                    <a:pt x="18352" y="16576"/>
                    <a:pt x="18209" y="16424"/>
                  </a:cubicBezTo>
                  <a:cubicBezTo>
                    <a:pt x="17679" y="15865"/>
                    <a:pt x="17010" y="15530"/>
                    <a:pt x="16283" y="15530"/>
                  </a:cubicBezTo>
                  <a:cubicBezTo>
                    <a:pt x="15557" y="15530"/>
                    <a:pt x="14890" y="15865"/>
                    <a:pt x="14359" y="16424"/>
                  </a:cubicBezTo>
                  <a:cubicBezTo>
                    <a:pt x="14216" y="16576"/>
                    <a:pt x="14040" y="16337"/>
                    <a:pt x="14079" y="16037"/>
                  </a:cubicBezTo>
                  <a:cubicBezTo>
                    <a:pt x="14316" y="14190"/>
                    <a:pt x="15213" y="12817"/>
                    <a:pt x="16283" y="12817"/>
                  </a:cubicBezTo>
                  <a:close/>
                  <a:moveTo>
                    <a:pt x="3198" y="13352"/>
                  </a:moveTo>
                  <a:cubicBezTo>
                    <a:pt x="3234" y="13346"/>
                    <a:pt x="3271" y="13359"/>
                    <a:pt x="3307" y="13397"/>
                  </a:cubicBezTo>
                  <a:cubicBezTo>
                    <a:pt x="3837" y="13957"/>
                    <a:pt x="4504" y="14291"/>
                    <a:pt x="5231" y="14291"/>
                  </a:cubicBezTo>
                  <a:cubicBezTo>
                    <a:pt x="5957" y="14291"/>
                    <a:pt x="6626" y="13957"/>
                    <a:pt x="7156" y="13397"/>
                  </a:cubicBezTo>
                  <a:cubicBezTo>
                    <a:pt x="7300" y="13246"/>
                    <a:pt x="7474" y="13488"/>
                    <a:pt x="7435" y="13788"/>
                  </a:cubicBezTo>
                  <a:cubicBezTo>
                    <a:pt x="7198" y="15635"/>
                    <a:pt x="6301" y="17008"/>
                    <a:pt x="5231" y="17008"/>
                  </a:cubicBezTo>
                  <a:cubicBezTo>
                    <a:pt x="4160" y="17008"/>
                    <a:pt x="3264" y="15635"/>
                    <a:pt x="3026" y="13788"/>
                  </a:cubicBezTo>
                  <a:cubicBezTo>
                    <a:pt x="2997" y="13563"/>
                    <a:pt x="3090" y="13370"/>
                    <a:pt x="3198" y="13352"/>
                  </a:cubicBezTo>
                  <a:close/>
                </a:path>
              </a:pathLst>
            </a:custGeom>
            <a:gradFill flip="none" rotWithShape="1">
              <a:gsLst>
                <a:gs pos="0">
                  <a:srgbClr val="D4E7FE"/>
                </a:gs>
                <a:gs pos="100000">
                  <a:srgbClr val="8C2A24"/>
                </a:gs>
              </a:gsLst>
              <a:lin ang="5400000" scaled="0"/>
            </a:gradFill>
            <a:ln w="12700" cap="flat">
              <a:noFill/>
              <a:miter lim="400000"/>
            </a:ln>
            <a:effectLst>
              <a:outerShdw sx="100000" sy="100000" kx="0" ky="0" algn="b" rotWithShape="0" blurRad="25400" dist="0" dir="16200000">
                <a:srgbClr val="000000">
                  <a:alpha val="50000"/>
                </a:srgbClr>
              </a:outerShdw>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223" name="Modes of Feminist Criticism"/>
            <p:cNvSpPr txBox="1"/>
            <p:nvPr/>
          </p:nvSpPr>
          <p:spPr>
            <a:xfrm>
              <a:off x="1951548" y="0"/>
              <a:ext cx="8122032" cy="2761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7413" tIns="47413" rIns="47413" bIns="47413" numCol="1" anchor="ctr">
              <a:spAutoFit/>
            </a:bodyPr>
            <a:lstStyle>
              <a:lvl1pPr defTabSz="460586">
                <a:defRPr b="1" sz="6000">
                  <a:solidFill>
                    <a:srgbClr val="C13521"/>
                  </a:solidFill>
                  <a:latin typeface="Cochin"/>
                  <a:ea typeface="Cochin"/>
                  <a:cs typeface="Cochin"/>
                  <a:sym typeface="Cochin"/>
                </a:defRPr>
              </a:lvl1pPr>
            </a:lstStyle>
            <a:p>
              <a:pPr/>
              <a:r>
                <a:t>Modes of Feminist Criticism</a:t>
              </a:r>
            </a:p>
          </p:txBody>
        </p:sp>
        <p:sp>
          <p:nvSpPr>
            <p:cNvPr id="224" name="Shape"/>
            <p:cNvSpPr/>
            <p:nvPr/>
          </p:nvSpPr>
          <p:spPr>
            <a:xfrm>
              <a:off x="3487901" y="5049744"/>
              <a:ext cx="816803" cy="366534"/>
            </a:xfrm>
            <a:custGeom>
              <a:avLst/>
              <a:gdLst/>
              <a:ahLst/>
              <a:cxnLst>
                <a:cxn ang="0">
                  <a:pos x="wd2" y="hd2"/>
                </a:cxn>
                <a:cxn ang="5400000">
                  <a:pos x="wd2" y="hd2"/>
                </a:cxn>
                <a:cxn ang="10800000">
                  <a:pos x="wd2" y="hd2"/>
                </a:cxn>
                <a:cxn ang="16200000">
                  <a:pos x="wd2" y="hd2"/>
                </a:cxn>
              </a:cxnLst>
              <a:rect l="0" t="0" r="r" b="b"/>
              <a:pathLst>
                <a:path w="21375" h="20959" fill="norm" stroke="1" extrusionOk="0">
                  <a:moveTo>
                    <a:pt x="13664" y="7"/>
                  </a:moveTo>
                  <a:cubicBezTo>
                    <a:pt x="13051" y="69"/>
                    <a:pt x="12495" y="551"/>
                    <a:pt x="12126" y="1269"/>
                  </a:cubicBezTo>
                  <a:cubicBezTo>
                    <a:pt x="11094" y="3275"/>
                    <a:pt x="10277" y="3264"/>
                    <a:pt x="9247" y="1269"/>
                  </a:cubicBezTo>
                  <a:cubicBezTo>
                    <a:pt x="8507" y="-164"/>
                    <a:pt x="7032" y="-641"/>
                    <a:pt x="5823" y="1269"/>
                  </a:cubicBezTo>
                  <a:cubicBezTo>
                    <a:pt x="4198" y="3840"/>
                    <a:pt x="1572" y="7316"/>
                    <a:pt x="329" y="8932"/>
                  </a:cubicBezTo>
                  <a:cubicBezTo>
                    <a:pt x="-42" y="9415"/>
                    <a:pt x="-113" y="10521"/>
                    <a:pt x="184" y="11205"/>
                  </a:cubicBezTo>
                  <a:cubicBezTo>
                    <a:pt x="1477" y="14185"/>
                    <a:pt x="5037" y="20959"/>
                    <a:pt x="10686" y="20959"/>
                  </a:cubicBezTo>
                  <a:cubicBezTo>
                    <a:pt x="16339" y="20959"/>
                    <a:pt x="19899" y="14179"/>
                    <a:pt x="21190" y="11202"/>
                  </a:cubicBezTo>
                  <a:cubicBezTo>
                    <a:pt x="21487" y="10518"/>
                    <a:pt x="21417" y="9412"/>
                    <a:pt x="21047" y="8928"/>
                  </a:cubicBezTo>
                  <a:cubicBezTo>
                    <a:pt x="19746" y="7227"/>
                    <a:pt x="16941" y="3505"/>
                    <a:pt x="15549" y="1269"/>
                  </a:cubicBezTo>
                  <a:cubicBezTo>
                    <a:pt x="14948" y="304"/>
                    <a:pt x="14277" y="-55"/>
                    <a:pt x="13664" y="7"/>
                  </a:cubicBezTo>
                  <a:close/>
                  <a:moveTo>
                    <a:pt x="10184" y="8476"/>
                  </a:moveTo>
                  <a:cubicBezTo>
                    <a:pt x="10496" y="8473"/>
                    <a:pt x="10686" y="8476"/>
                    <a:pt x="10686" y="8476"/>
                  </a:cubicBezTo>
                  <a:cubicBezTo>
                    <a:pt x="10686" y="8476"/>
                    <a:pt x="13746" y="8400"/>
                    <a:pt x="15344" y="9071"/>
                  </a:cubicBezTo>
                  <a:cubicBezTo>
                    <a:pt x="16942" y="9741"/>
                    <a:pt x="20509" y="10096"/>
                    <a:pt x="20411" y="10155"/>
                  </a:cubicBezTo>
                  <a:cubicBezTo>
                    <a:pt x="9918" y="16394"/>
                    <a:pt x="962" y="10155"/>
                    <a:pt x="962" y="10155"/>
                  </a:cubicBezTo>
                  <a:cubicBezTo>
                    <a:pt x="1064" y="10155"/>
                    <a:pt x="4429" y="9741"/>
                    <a:pt x="6027" y="9071"/>
                  </a:cubicBezTo>
                  <a:cubicBezTo>
                    <a:pt x="7226" y="8568"/>
                    <a:pt x="9248" y="8486"/>
                    <a:pt x="10184" y="8476"/>
                  </a:cubicBezTo>
                  <a:close/>
                </a:path>
              </a:pathLst>
            </a:custGeom>
            <a:solidFill>
              <a:srgbClr val="FFFFFF"/>
            </a:solidFill>
            <a:ln w="12700" cap="flat">
              <a:noFill/>
              <a:miter lim="400000"/>
            </a:ln>
            <a:effectLst>
              <a:outerShdw sx="100000" sy="100000" kx="0" ky="0" algn="b" rotWithShape="0" blurRad="25400" dist="0" dir="16200000">
                <a:srgbClr val="000000">
                  <a:alpha val="50000"/>
                </a:srgbClr>
              </a:outerShdw>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225" name="Line"/>
            <p:cNvSpPr/>
            <p:nvPr/>
          </p:nvSpPr>
          <p:spPr>
            <a:xfrm>
              <a:off x="7775516" y="2841246"/>
              <a:ext cx="3065153" cy="1"/>
            </a:xfrm>
            <a:prstGeom prst="line">
              <a:avLst/>
            </a:prstGeom>
            <a:noFill/>
            <a:ln w="101600" cap="flat">
              <a:solidFill>
                <a:srgbClr val="000000">
                  <a:alpha val="95525"/>
                </a:srgbClr>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228" name="Text"/>
          <p:cNvSpPr txBox="1"/>
          <p:nvPr/>
        </p:nvSpPr>
        <p:spPr>
          <a:xfrm>
            <a:off x="6438900" y="254000"/>
            <a:ext cx="127000" cy="2540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8000"/>
            </a:pPr>
          </a:p>
        </p:txBody>
      </p:sp>
      <p:sp>
        <p:nvSpPr>
          <p:cNvPr id="229" name="Four Models…"/>
          <p:cNvSpPr txBox="1"/>
          <p:nvPr>
            <p:ph type="body" idx="1"/>
          </p:nvPr>
        </p:nvSpPr>
        <p:spPr>
          <a:xfrm>
            <a:off x="952500" y="2032000"/>
            <a:ext cx="11099800" cy="6286500"/>
          </a:xfrm>
          <a:prstGeom prst="rect">
            <a:avLst/>
          </a:prstGeom>
          <a:gradFill>
            <a:gsLst>
              <a:gs pos="0">
                <a:srgbClr val="DCBD23"/>
              </a:gs>
              <a:gs pos="100000">
                <a:srgbClr val="C3971A"/>
              </a:gs>
            </a:gsLst>
            <a:lin ang="16726351"/>
          </a:gradFill>
        </p:spPr>
        <p:txBody>
          <a:bodyPr/>
          <a:lstStyle/>
          <a:p>
            <a:pPr marL="0" indent="0" algn="ctr">
              <a:spcBef>
                <a:spcPts val="0"/>
              </a:spcBef>
              <a:buSzTx/>
              <a:buNone/>
              <a:defRPr sz="5500">
                <a:latin typeface="Cochin"/>
                <a:ea typeface="Cochin"/>
                <a:cs typeface="Cochin"/>
                <a:sym typeface="Cochin"/>
              </a:defRPr>
            </a:pPr>
            <a:r>
              <a:t>Four Models</a:t>
            </a:r>
          </a:p>
          <a:p>
            <a:pPr marL="0" indent="0" algn="ctr">
              <a:spcBef>
                <a:spcPts val="0"/>
              </a:spcBef>
              <a:buSzTx/>
              <a:buNone/>
              <a:defRPr sz="5500">
                <a:latin typeface="Cochin"/>
                <a:ea typeface="Cochin"/>
                <a:cs typeface="Cochin"/>
                <a:sym typeface="Cochin"/>
              </a:defRPr>
            </a:pPr>
          </a:p>
          <a:p>
            <a:pPr marL="228600" indent="-228600" algn="just">
              <a:spcBef>
                <a:spcPts val="0"/>
              </a:spcBef>
              <a:buSzPct val="80000"/>
              <a:buBlip>
                <a:blip r:embed="rId2"/>
              </a:buBlip>
              <a:defRPr sz="3300">
                <a:latin typeface="Cochin"/>
                <a:ea typeface="Cochin"/>
                <a:cs typeface="Cochin"/>
                <a:sym typeface="Cochin"/>
              </a:defRPr>
            </a:pPr>
            <a:r>
              <a:t>Biological:Women’s Writing and Woman’s Body</a:t>
            </a:r>
          </a:p>
          <a:p>
            <a:pPr marL="228600" indent="-228600" algn="just">
              <a:spcBef>
                <a:spcPts val="0"/>
              </a:spcBef>
              <a:buSzPct val="80000"/>
              <a:buBlip>
                <a:blip r:embed="rId2"/>
              </a:buBlip>
              <a:defRPr sz="3300">
                <a:latin typeface="Cochin"/>
                <a:ea typeface="Cochin"/>
                <a:cs typeface="Cochin"/>
                <a:sym typeface="Cochin"/>
              </a:defRPr>
            </a:pPr>
          </a:p>
          <a:p>
            <a:pPr marL="228600" indent="-228600" algn="just">
              <a:spcBef>
                <a:spcPts val="0"/>
              </a:spcBef>
              <a:buSzPct val="80000"/>
              <a:buBlip>
                <a:blip r:embed="rId2"/>
              </a:buBlip>
              <a:defRPr sz="3300">
                <a:latin typeface="Cochin"/>
                <a:ea typeface="Cochin"/>
                <a:cs typeface="Cochin"/>
                <a:sym typeface="Cochin"/>
              </a:defRPr>
            </a:pPr>
            <a:r>
              <a:t>Linguistics:Women’s Writing and Women’s Language</a:t>
            </a:r>
          </a:p>
          <a:p>
            <a:pPr marL="228600" indent="-228600" algn="just">
              <a:spcBef>
                <a:spcPts val="0"/>
              </a:spcBef>
              <a:buSzPct val="80000"/>
              <a:buBlip>
                <a:blip r:embed="rId2"/>
              </a:buBlip>
              <a:defRPr sz="3300">
                <a:latin typeface="Cochin"/>
                <a:ea typeface="Cochin"/>
                <a:cs typeface="Cochin"/>
                <a:sym typeface="Cochin"/>
              </a:defRPr>
            </a:pPr>
          </a:p>
          <a:p>
            <a:pPr marL="228600" indent="-228600" algn="just">
              <a:spcBef>
                <a:spcPts val="0"/>
              </a:spcBef>
              <a:buSzPct val="80000"/>
              <a:buBlip>
                <a:blip r:embed="rId2"/>
              </a:buBlip>
              <a:defRPr sz="3300">
                <a:latin typeface="Cochin"/>
                <a:ea typeface="Cochin"/>
                <a:cs typeface="Cochin"/>
                <a:sym typeface="Cochin"/>
              </a:defRPr>
            </a:pPr>
            <a:r>
              <a:t>Psychoanalytic: Women’s Writing and Woman’s Psyche</a:t>
            </a:r>
          </a:p>
          <a:p>
            <a:pPr marL="228600" indent="-228600" algn="just">
              <a:spcBef>
                <a:spcPts val="0"/>
              </a:spcBef>
              <a:buSzPct val="80000"/>
              <a:buBlip>
                <a:blip r:embed="rId2"/>
              </a:buBlip>
              <a:defRPr sz="3300">
                <a:latin typeface="Cochin"/>
                <a:ea typeface="Cochin"/>
                <a:cs typeface="Cochin"/>
                <a:sym typeface="Cochin"/>
              </a:defRPr>
            </a:pPr>
          </a:p>
          <a:p>
            <a:pPr marL="228600" indent="-228600" algn="just">
              <a:spcBef>
                <a:spcPts val="0"/>
              </a:spcBef>
              <a:buSzPct val="80000"/>
              <a:buBlip>
                <a:blip r:embed="rId2"/>
              </a:buBlip>
              <a:defRPr sz="3300">
                <a:latin typeface="Cochin"/>
                <a:ea typeface="Cochin"/>
                <a:cs typeface="Cochin"/>
                <a:sym typeface="Cochin"/>
              </a:defRPr>
            </a:pPr>
            <a:r>
              <a:t>Cultural: Women’s Writing and Women’s Culture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231" name="Women’s Writing and Woman’s Body…"/>
          <p:cNvSpPr txBox="1"/>
          <p:nvPr>
            <p:ph type="body" idx="1"/>
          </p:nvPr>
        </p:nvSpPr>
        <p:spPr>
          <a:xfrm>
            <a:off x="952500" y="1038820"/>
            <a:ext cx="11099800" cy="7851180"/>
          </a:xfrm>
          <a:prstGeom prst="rect">
            <a:avLst/>
          </a:prstGeom>
          <a:gradFill>
            <a:gsLst>
              <a:gs pos="0">
                <a:srgbClr val="DCBD23"/>
              </a:gs>
              <a:gs pos="100000">
                <a:srgbClr val="C3971A"/>
              </a:gs>
            </a:gsLst>
            <a:lin ang="5400000"/>
          </a:gradFill>
        </p:spPr>
        <p:txBody>
          <a:bodyPr/>
          <a:lstStyle/>
          <a:p>
            <a:pPr marL="0" indent="0" algn="ctr" defTabSz="373887">
              <a:spcBef>
                <a:spcPts val="0"/>
              </a:spcBef>
              <a:buClr>
                <a:srgbClr val="000000"/>
              </a:buClr>
              <a:buSzTx/>
              <a:buNone/>
              <a:defRPr b="1" sz="2240">
                <a:latin typeface="Cochin"/>
                <a:ea typeface="Cochin"/>
                <a:cs typeface="Cochin"/>
                <a:sym typeface="Cochin"/>
              </a:defRPr>
            </a:pPr>
            <a:r>
              <a:t>Women’s Writing and Woman’s Body </a:t>
            </a:r>
          </a:p>
          <a:p>
            <a:pPr marL="146304" indent="-146304" algn="ctr" defTabSz="373887">
              <a:spcBef>
                <a:spcPts val="0"/>
              </a:spcBef>
              <a:buSzPct val="80000"/>
              <a:buBlip>
                <a:blip r:embed="rId2"/>
              </a:buBlip>
              <a:defRPr sz="2240">
                <a:latin typeface="Cochin"/>
                <a:ea typeface="Cochin"/>
                <a:cs typeface="Cochin"/>
                <a:sym typeface="Cochin"/>
              </a:defRPr>
            </a:pPr>
          </a:p>
          <a:p>
            <a:pPr marL="150484" indent="-150484" defTabSz="373887">
              <a:lnSpc>
                <a:spcPct val="150000"/>
              </a:lnSpc>
              <a:spcBef>
                <a:spcPts val="2600"/>
              </a:spcBef>
              <a:buSzPct val="80000"/>
              <a:buBlip>
                <a:blip r:embed="rId2"/>
              </a:buBlip>
              <a:defRPr sz="2304">
                <a:latin typeface="Cochin"/>
                <a:ea typeface="Cochin"/>
                <a:cs typeface="Cochin"/>
                <a:sym typeface="Cochin"/>
              </a:defRPr>
            </a:pPr>
            <a:r>
              <a:t>“Organic or biological criticism is the most extreme statement of gender difference, of a text indelibly marked by the body: anatomy is textuality” </a:t>
            </a:r>
          </a:p>
          <a:p>
            <a:pPr marL="150484" indent="-150484" defTabSz="373887">
              <a:lnSpc>
                <a:spcPct val="150000"/>
              </a:lnSpc>
              <a:spcBef>
                <a:spcPts val="2600"/>
              </a:spcBef>
              <a:buSzPct val="80000"/>
              <a:buBlip>
                <a:blip r:embed="rId2"/>
              </a:buBlip>
              <a:defRPr sz="2304">
                <a:latin typeface="Cochin"/>
                <a:ea typeface="Cochin"/>
                <a:cs typeface="Cochin"/>
                <a:sym typeface="Cochin"/>
              </a:defRPr>
            </a:pPr>
            <a:r>
              <a:t>“More body, hence more writing” </a:t>
            </a:r>
          </a:p>
          <a:p>
            <a:pPr marL="150484" indent="-150484" defTabSz="373887">
              <a:lnSpc>
                <a:spcPct val="150000"/>
              </a:lnSpc>
              <a:spcBef>
                <a:spcPts val="2600"/>
              </a:spcBef>
              <a:buSzPct val="80000"/>
              <a:buBlip>
                <a:blip r:embed="rId2"/>
              </a:buBlip>
              <a:defRPr sz="2304">
                <a:latin typeface="Cochin"/>
                <a:ea typeface="Cochin"/>
                <a:cs typeface="Cochin"/>
                <a:sym typeface="Cochin"/>
              </a:defRPr>
            </a:pPr>
            <a:r>
              <a:t>-Cixous, "The Laugh of the Medusa </a:t>
            </a:r>
          </a:p>
          <a:p>
            <a:pPr marL="150484" indent="-150484" defTabSz="373887">
              <a:lnSpc>
                <a:spcPct val="150000"/>
              </a:lnSpc>
              <a:spcBef>
                <a:spcPts val="2600"/>
              </a:spcBef>
              <a:buSzPct val="80000"/>
              <a:buBlip>
                <a:blip r:embed="rId2"/>
              </a:buBlip>
              <a:defRPr sz="2304">
                <a:latin typeface="Cochin"/>
                <a:ea typeface="Cochin"/>
                <a:cs typeface="Cochin"/>
                <a:sym typeface="Cochin"/>
              </a:defRPr>
            </a:pPr>
            <a:r>
              <a:t>“Victorian physicians believed that women's physiological functions diverted about twenty percent of their creative energy from brain activity”</a:t>
            </a:r>
          </a:p>
          <a:p>
            <a:pPr marL="150484" indent="-150484" defTabSz="373887">
              <a:lnSpc>
                <a:spcPct val="150000"/>
              </a:lnSpc>
              <a:spcBef>
                <a:spcPts val="2600"/>
              </a:spcBef>
              <a:buSzPct val="80000"/>
              <a:buBlip>
                <a:blip r:embed="rId2"/>
              </a:buBlip>
              <a:defRPr sz="2304">
                <a:latin typeface="Cochin"/>
                <a:ea typeface="Cochin"/>
                <a:cs typeface="Cochin"/>
                <a:sym typeface="Cochin"/>
              </a:defRPr>
            </a:pPr>
            <a:r>
              <a:t>“Victorian anthropologists believed that the frontal lobes of the male brain were heavier and more developed than female lobes and thus that women were inferior in intelligence”</a:t>
            </a:r>
          </a:p>
          <a:p>
            <a:pPr marL="0" indent="0" algn="ctr" defTabSz="373887">
              <a:spcBef>
                <a:spcPts val="0"/>
              </a:spcBef>
              <a:buSzTx/>
              <a:buNone/>
              <a:defRPr sz="2240">
                <a:latin typeface="Cochin"/>
                <a:ea typeface="Cochin"/>
                <a:cs typeface="Cochin"/>
                <a:sym typeface="Cochin"/>
              </a:defRPr>
            </a:pPr>
          </a:p>
          <a:p>
            <a:pPr marL="0" indent="0" algn="ctr" defTabSz="373887">
              <a:spcBef>
                <a:spcPts val="0"/>
              </a:spcBef>
              <a:buSzTx/>
              <a:buNone/>
              <a:defRPr sz="2240">
                <a:latin typeface="Cochin"/>
                <a:ea typeface="Cochin"/>
                <a:cs typeface="Cochin"/>
                <a:sym typeface="Cochin"/>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130" name="Feminist Criticism in the Wilderness (1981)…"/>
          <p:cNvSpPr txBox="1"/>
          <p:nvPr>
            <p:ph type="body" idx="1"/>
          </p:nvPr>
        </p:nvSpPr>
        <p:spPr>
          <a:xfrm>
            <a:off x="838200" y="823069"/>
            <a:ext cx="11099800" cy="7816404"/>
          </a:xfrm>
          <a:prstGeom prst="rect">
            <a:avLst/>
          </a:prstGeom>
          <a:gradFill>
            <a:gsLst>
              <a:gs pos="0">
                <a:srgbClr val="C3971A"/>
              </a:gs>
              <a:gs pos="100000">
                <a:srgbClr val="DCBD23"/>
              </a:gs>
            </a:gsLst>
            <a:lin ang="5400000"/>
          </a:gradFill>
        </p:spPr>
        <p:txBody>
          <a:bodyPr/>
          <a:lstStyle/>
          <a:p>
            <a:pPr marL="0" indent="0" algn="ctr">
              <a:spcBef>
                <a:spcPts val="0"/>
              </a:spcBef>
              <a:buSzTx/>
              <a:buNone/>
              <a:defRPr b="1" sz="3000">
                <a:latin typeface="Cochin"/>
                <a:ea typeface="Cochin"/>
                <a:cs typeface="Cochin"/>
                <a:sym typeface="Cochin"/>
              </a:defRPr>
            </a:pPr>
            <a:r>
              <a:t>Feminist Criticism in the Wilderness (1981)</a:t>
            </a:r>
          </a:p>
          <a:p>
            <a:pPr marL="228600" indent="-228600" algn="ctr">
              <a:spcBef>
                <a:spcPts val="0"/>
              </a:spcBef>
              <a:buSzPct val="80000"/>
              <a:buBlip>
                <a:blip r:embed="rId2"/>
              </a:buBlip>
              <a:defRPr b="1" sz="3000">
                <a:latin typeface="Cochin"/>
                <a:ea typeface="Cochin"/>
                <a:cs typeface="Cochin"/>
                <a:sym typeface="Cochin"/>
              </a:defRPr>
            </a:pPr>
          </a:p>
          <a:p>
            <a:pPr marL="228600" indent="-228600">
              <a:lnSpc>
                <a:spcPct val="200000"/>
              </a:lnSpc>
              <a:spcBef>
                <a:spcPts val="0"/>
              </a:spcBef>
              <a:buSzPct val="80000"/>
              <a:buBlip>
                <a:blip r:embed="rId2"/>
              </a:buBlip>
              <a:defRPr sz="3000">
                <a:latin typeface="Cochin"/>
                <a:ea typeface="Cochin"/>
                <a:cs typeface="Cochin"/>
                <a:sym typeface="Cochin"/>
              </a:defRPr>
            </a:pPr>
            <a:r>
              <a:t>Elaine Showalter is one of the founders of contemporary feminist criticism. </a:t>
            </a:r>
          </a:p>
          <a:p>
            <a:pPr marL="228600" indent="-228600">
              <a:lnSpc>
                <a:spcPct val="200000"/>
              </a:lnSpc>
              <a:spcBef>
                <a:spcPts val="0"/>
              </a:spcBef>
              <a:buSzPct val="80000"/>
              <a:buBlip>
                <a:blip r:embed="rId2"/>
              </a:buBlip>
              <a:defRPr sz="3000">
                <a:latin typeface="Cochin"/>
                <a:ea typeface="Cochin"/>
                <a:cs typeface="Cochin"/>
                <a:sym typeface="Cochin"/>
              </a:defRPr>
            </a:pPr>
            <a:r>
              <a:t>born in Boston, Massachusetts on January 21, 1941.</a:t>
            </a:r>
          </a:p>
          <a:p>
            <a:pPr marL="228600" indent="-228600">
              <a:lnSpc>
                <a:spcPct val="200000"/>
              </a:lnSpc>
              <a:spcBef>
                <a:spcPts val="0"/>
              </a:spcBef>
              <a:buSzPct val="80000"/>
              <a:buBlip>
                <a:blip r:embed="rId2"/>
              </a:buBlip>
              <a:defRPr sz="3000">
                <a:latin typeface="Cochin"/>
                <a:ea typeface="Cochin"/>
                <a:cs typeface="Cochin"/>
                <a:sym typeface="Cochin"/>
              </a:defRPr>
            </a:pPr>
            <a:r>
              <a:t>The works of Elaine Showalter along with Sandra Gilbert, and Susan Gubar, stand as modern classics of contemporary feminist criticism.</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233" name="Women’s Writing and Women’s Language…"/>
          <p:cNvSpPr txBox="1"/>
          <p:nvPr>
            <p:ph type="body" idx="1"/>
          </p:nvPr>
        </p:nvSpPr>
        <p:spPr>
          <a:xfrm>
            <a:off x="952500" y="768932"/>
            <a:ext cx="11099800" cy="8317301"/>
          </a:xfrm>
          <a:prstGeom prst="rect">
            <a:avLst/>
          </a:prstGeom>
          <a:gradFill>
            <a:gsLst>
              <a:gs pos="0">
                <a:srgbClr val="DCBD23"/>
              </a:gs>
              <a:gs pos="100000">
                <a:srgbClr val="C3971A"/>
              </a:gs>
            </a:gsLst>
            <a:lin ang="5400000"/>
          </a:gradFill>
        </p:spPr>
        <p:txBody>
          <a:bodyPr/>
          <a:lstStyle/>
          <a:p>
            <a:pPr marL="0" indent="0" algn="ctr" defTabSz="368045">
              <a:lnSpc>
                <a:spcPct val="150000"/>
              </a:lnSpc>
              <a:spcBef>
                <a:spcPts val="0"/>
              </a:spcBef>
              <a:buSzTx/>
              <a:buNone/>
              <a:defRPr b="1" sz="2520">
                <a:latin typeface="Cochin"/>
                <a:ea typeface="Cochin"/>
                <a:cs typeface="Cochin"/>
                <a:sym typeface="Cochin"/>
              </a:defRPr>
            </a:pPr>
            <a:r>
              <a:t>Women’s Writing and Women’s Language </a:t>
            </a:r>
          </a:p>
          <a:p>
            <a:pPr marL="0" indent="0" defTabSz="368045">
              <a:lnSpc>
                <a:spcPct val="150000"/>
              </a:lnSpc>
              <a:spcBef>
                <a:spcPts val="0"/>
              </a:spcBef>
              <a:buSzTx/>
              <a:buNone/>
              <a:defRPr sz="2520">
                <a:latin typeface="Cochin"/>
                <a:ea typeface="Cochin"/>
                <a:cs typeface="Cochin"/>
                <a:sym typeface="Cochin"/>
              </a:defRPr>
            </a:pPr>
          </a:p>
          <a:p>
            <a:pPr marL="144018" indent="-144018" defTabSz="368045">
              <a:lnSpc>
                <a:spcPct val="150000"/>
              </a:lnSpc>
              <a:spcBef>
                <a:spcPts val="0"/>
              </a:spcBef>
              <a:buSzPct val="80000"/>
              <a:buBlip>
                <a:blip r:embed="rId2"/>
              </a:buBlip>
              <a:defRPr sz="2520">
                <a:latin typeface="Cochin"/>
                <a:ea typeface="Cochin"/>
                <a:cs typeface="Cochin"/>
                <a:sym typeface="Cochin"/>
              </a:defRPr>
            </a:pPr>
          </a:p>
          <a:p>
            <a:pPr marL="129616" indent="-129616" defTabSz="368045">
              <a:lnSpc>
                <a:spcPct val="150000"/>
              </a:lnSpc>
              <a:spcBef>
                <a:spcPts val="2600"/>
              </a:spcBef>
              <a:buSzPct val="80000"/>
              <a:buBlip>
                <a:blip r:embed="rId2"/>
              </a:buBlip>
              <a:defRPr sz="2268">
                <a:latin typeface="Cochin"/>
                <a:ea typeface="Cochin"/>
                <a:cs typeface="Cochin"/>
                <a:sym typeface="Cochin"/>
              </a:defRPr>
            </a:pPr>
            <a:r>
              <a:t>“Linguistic and textual theories of women's writing ask whether men and women use language differently; </a:t>
            </a:r>
          </a:p>
          <a:p>
            <a:pPr marL="129616" indent="-129616" defTabSz="368045">
              <a:lnSpc>
                <a:spcPct val="150000"/>
              </a:lnSpc>
              <a:spcBef>
                <a:spcPts val="2600"/>
              </a:spcBef>
              <a:buSzPct val="80000"/>
              <a:buBlip>
                <a:blip r:embed="rId2"/>
              </a:buBlip>
              <a:defRPr sz="2268">
                <a:latin typeface="Cochin"/>
                <a:ea typeface="Cochin"/>
                <a:cs typeface="Cochin"/>
                <a:sym typeface="Cochin"/>
              </a:defRPr>
            </a:pPr>
            <a:r>
              <a:t>There is some ethnographic evidence that in certain cultures women  have evolved a private form of communication out of their need to resist the silence imposed upon them in public life”. </a:t>
            </a:r>
          </a:p>
          <a:p>
            <a:pPr marL="129616" indent="-129616" defTabSz="368045">
              <a:lnSpc>
                <a:spcPct val="150000"/>
              </a:lnSpc>
              <a:spcBef>
                <a:spcPts val="2600"/>
              </a:spcBef>
              <a:buSzPct val="80000"/>
              <a:buBlip>
                <a:blip r:embed="rId2"/>
              </a:buBlip>
              <a:defRPr sz="2268">
                <a:latin typeface="Cochin"/>
                <a:ea typeface="Cochin"/>
                <a:cs typeface="Cochin"/>
                <a:sym typeface="Cochin"/>
              </a:defRPr>
            </a:pPr>
            <a:r>
              <a:t>“But such ritualized and unintelligible female "languages" are scarcely cause for rejoicing; indeed, it was because witches were suspected of esoteric knowledge and possessed speech that they were burned”.</a:t>
            </a:r>
          </a:p>
          <a:p>
            <a:pPr marL="0" indent="0" algn="ctr" defTabSz="368045">
              <a:lnSpc>
                <a:spcPct val="150000"/>
              </a:lnSpc>
              <a:spcBef>
                <a:spcPts val="0"/>
              </a:spcBef>
              <a:buSzTx/>
              <a:buNone/>
              <a:defRPr sz="2520">
                <a:latin typeface="Cochin"/>
                <a:ea typeface="Cochin"/>
                <a:cs typeface="Cochin"/>
                <a:sym typeface="Cochin"/>
              </a:defRPr>
            </a:pPr>
          </a:p>
          <a:p>
            <a:pPr marL="0" indent="0" algn="ctr" defTabSz="368045">
              <a:lnSpc>
                <a:spcPct val="150000"/>
              </a:lnSpc>
              <a:spcBef>
                <a:spcPts val="0"/>
              </a:spcBef>
              <a:buSzTx/>
              <a:buNone/>
              <a:defRPr sz="2520">
                <a:latin typeface="Cochin"/>
                <a:ea typeface="Cochin"/>
                <a:cs typeface="Cochin"/>
                <a:sym typeface="Cochin"/>
              </a:defRPr>
            </a:pPr>
            <a:endParaRPr>
              <a:solidFill>
                <a:srgbClr val="9D45B8"/>
              </a:solidFill>
            </a:endParaR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106404" scaled="0"/>
        </a:gradFill>
      </p:bgPr>
    </p:bg>
    <p:spTree>
      <p:nvGrpSpPr>
        <p:cNvPr id="1" name=""/>
        <p:cNvGrpSpPr/>
        <p:nvPr/>
      </p:nvGrpSpPr>
      <p:grpSpPr>
        <a:xfrm>
          <a:off x="0" y="0"/>
          <a:ext cx="0" cy="0"/>
          <a:chOff x="0" y="0"/>
          <a:chExt cx="0" cy="0"/>
        </a:xfrm>
      </p:grpSpPr>
      <p:sp>
        <p:nvSpPr>
          <p:cNvPr id="235" name="“The appropriate task for feminist criticism, I believe, is to concentrate on women's access to language, on the available lexical range from which words can be selected, on the ideological and cultural determinants of expression”…"/>
          <p:cNvSpPr txBox="1"/>
          <p:nvPr>
            <p:ph type="body" idx="1"/>
          </p:nvPr>
        </p:nvSpPr>
        <p:spPr>
          <a:xfrm>
            <a:off x="639637" y="1318269"/>
            <a:ext cx="11725526" cy="7291974"/>
          </a:xfrm>
          <a:prstGeom prst="rect">
            <a:avLst/>
          </a:prstGeom>
          <a:gradFill>
            <a:gsLst>
              <a:gs pos="0">
                <a:srgbClr val="C3971A"/>
              </a:gs>
              <a:gs pos="100000">
                <a:srgbClr val="DCBD23"/>
              </a:gs>
            </a:gsLst>
            <a:lin ang="1199709"/>
          </a:gradFill>
        </p:spPr>
        <p:txBody>
          <a:bodyPr/>
          <a:lstStyle/>
          <a:p>
            <a:pPr marL="228600" indent="-228600">
              <a:buSzPct val="80000"/>
              <a:buBlip>
                <a:blip r:embed="rId2"/>
              </a:buBlip>
              <a:defRPr sz="3400">
                <a:latin typeface="Cochin"/>
                <a:ea typeface="Cochin"/>
                <a:cs typeface="Cochin"/>
                <a:sym typeface="Cochin"/>
              </a:defRPr>
            </a:pPr>
            <a:r>
              <a:t>“The appropriate task for feminist criticism, I believe, is to concentrate on women's access to language, on the available lexical range from which words can be selected, on the ideological and cultural determinants of expression”</a:t>
            </a:r>
          </a:p>
          <a:p>
            <a:pPr marL="228600" indent="-228600">
              <a:buSzPct val="80000"/>
              <a:buBlip>
                <a:blip r:embed="rId2"/>
              </a:buBlip>
              <a:defRPr sz="3400">
                <a:latin typeface="Cochin"/>
                <a:ea typeface="Cochin"/>
                <a:cs typeface="Cochin"/>
                <a:sym typeface="Cochin"/>
              </a:defRPr>
            </a:pPr>
            <a:r>
              <a:t> “The problem is not that language is insufficient to express women's consciousness but that women have been denied the full resources of language and have been forced into silence, euphemism, or circumlocution”. </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237" name="Text"/>
          <p:cNvSpPr txBox="1"/>
          <p:nvPr/>
        </p:nvSpPr>
        <p:spPr>
          <a:xfrm>
            <a:off x="3485901" y="5650135"/>
            <a:ext cx="254001"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457200" indent="-457200" algn="l" defTabSz="457200">
              <a:tabLst>
                <a:tab pos="139700" algn="l"/>
                <a:tab pos="457200" algn="l"/>
              </a:tabLst>
              <a:defRPr sz="2400">
                <a:latin typeface="Arial"/>
                <a:ea typeface="Arial"/>
                <a:cs typeface="Arial"/>
                <a:sym typeface="Arial"/>
              </a:defRPr>
            </a:lvl1pPr>
          </a:lstStyle>
          <a:p>
            <a:pPr/>
            <a:r>
              <a:t>	</a:t>
            </a:r>
          </a:p>
        </p:txBody>
      </p:sp>
      <p:sp>
        <p:nvSpPr>
          <p:cNvPr id="238" name="Women’s Writing and Woman’s Psyche…"/>
          <p:cNvSpPr txBox="1"/>
          <p:nvPr>
            <p:ph type="body" idx="1"/>
          </p:nvPr>
        </p:nvSpPr>
        <p:spPr>
          <a:xfrm>
            <a:off x="1186180" y="2044700"/>
            <a:ext cx="10371485" cy="6286500"/>
          </a:xfrm>
          <a:prstGeom prst="rect">
            <a:avLst/>
          </a:prstGeom>
          <a:gradFill>
            <a:gsLst>
              <a:gs pos="0">
                <a:srgbClr val="C3971A"/>
              </a:gs>
              <a:gs pos="100000">
                <a:srgbClr val="DCBD23"/>
              </a:gs>
            </a:gsLst>
            <a:lin ang="5400000"/>
          </a:gradFill>
        </p:spPr>
        <p:txBody>
          <a:bodyPr/>
          <a:lstStyle/>
          <a:p>
            <a:pPr marL="0" indent="0" algn="ctr" defTabSz="496570">
              <a:spcBef>
                <a:spcPts val="0"/>
              </a:spcBef>
              <a:buSzTx/>
              <a:buNone/>
              <a:defRPr b="1" sz="3060">
                <a:latin typeface="Cochin"/>
                <a:ea typeface="Cochin"/>
                <a:cs typeface="Cochin"/>
                <a:sym typeface="Cochin"/>
              </a:defRPr>
            </a:pPr>
            <a:r>
              <a:t>Women’s Writing and Woman’s Psyche</a:t>
            </a:r>
          </a:p>
          <a:p>
            <a:pPr marL="0" indent="0" algn="ctr" defTabSz="496570">
              <a:spcBef>
                <a:spcPts val="0"/>
              </a:spcBef>
              <a:buSzTx/>
              <a:buNone/>
              <a:defRPr sz="2550">
                <a:latin typeface="Cochin"/>
                <a:ea typeface="Cochin"/>
                <a:cs typeface="Cochin"/>
                <a:sym typeface="Cochin"/>
              </a:defRPr>
            </a:pPr>
          </a:p>
          <a:p>
            <a:pPr marL="0" indent="0" algn="ctr" defTabSz="496570">
              <a:spcBef>
                <a:spcPts val="0"/>
              </a:spcBef>
              <a:buSzTx/>
              <a:buNone/>
              <a:defRPr sz="2550">
                <a:latin typeface="Cochin"/>
                <a:ea typeface="Cochin"/>
                <a:cs typeface="Cochin"/>
                <a:sym typeface="Cochin"/>
              </a:defRPr>
            </a:pPr>
          </a:p>
          <a:p>
            <a:pPr marL="194310" indent="-194310" defTabSz="496570">
              <a:spcBef>
                <a:spcPts val="3500"/>
              </a:spcBef>
              <a:buSzPct val="80000"/>
              <a:buBlip>
                <a:blip r:embed="rId2"/>
              </a:buBlip>
              <a:defRPr sz="3060">
                <a:latin typeface="Cochin"/>
                <a:ea typeface="Cochin"/>
                <a:cs typeface="Cochin"/>
                <a:sym typeface="Cochin"/>
              </a:defRPr>
            </a:pPr>
            <a:r>
              <a:t>Psychoanalytically oriented feminist criticism locates the difference  of women's writing in the author's psyche and in the relation of gender to the creative process. </a:t>
            </a:r>
          </a:p>
          <a:p>
            <a:pPr marL="194310" indent="-194310" defTabSz="496570">
              <a:spcBef>
                <a:spcPts val="3500"/>
              </a:spcBef>
              <a:buSzPct val="80000"/>
              <a:buBlip>
                <a:blip r:embed="rId2"/>
              </a:buBlip>
              <a:defRPr sz="3060">
                <a:latin typeface="Cochin"/>
                <a:ea typeface="Cochin"/>
                <a:cs typeface="Cochin"/>
                <a:sym typeface="Cochin"/>
              </a:defRPr>
            </a:pPr>
            <a:r>
              <a:t>It incorporates the biological and linguistic models of gender difference in a theory of the female psyche or self, shaped by the body, by the development of language, and by sex-role socialization.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240" name="Women’s Writing and Women’s Culture…"/>
          <p:cNvSpPr txBox="1"/>
          <p:nvPr>
            <p:ph type="body" idx="1"/>
          </p:nvPr>
        </p:nvSpPr>
        <p:spPr>
          <a:xfrm>
            <a:off x="952500" y="1536700"/>
            <a:ext cx="11099800" cy="6286500"/>
          </a:xfrm>
          <a:prstGeom prst="rect">
            <a:avLst/>
          </a:prstGeom>
          <a:gradFill>
            <a:gsLst>
              <a:gs pos="0">
                <a:srgbClr val="C3971A"/>
              </a:gs>
              <a:gs pos="100000">
                <a:srgbClr val="DCBD23"/>
              </a:gs>
            </a:gsLst>
            <a:lin ang="5400000"/>
          </a:gradFill>
        </p:spPr>
        <p:txBody>
          <a:bodyPr/>
          <a:lstStyle/>
          <a:p>
            <a:pPr marL="0" indent="0" algn="ctr" defTabSz="455675">
              <a:spcBef>
                <a:spcPts val="0"/>
              </a:spcBef>
              <a:buSzTx/>
              <a:buNone/>
              <a:defRPr b="1" sz="2730">
                <a:latin typeface="Cochin"/>
                <a:ea typeface="Cochin"/>
                <a:cs typeface="Cochin"/>
                <a:sym typeface="Cochin"/>
              </a:defRPr>
            </a:pPr>
            <a:r>
              <a:t>Women’s Writing and Women’s Culture</a:t>
            </a:r>
          </a:p>
          <a:p>
            <a:pPr marL="0" indent="0" algn="ctr" defTabSz="455675">
              <a:spcBef>
                <a:spcPts val="0"/>
              </a:spcBef>
              <a:buSzTx/>
              <a:buNone/>
              <a:defRPr sz="2340">
                <a:latin typeface="Cochin"/>
                <a:ea typeface="Cochin"/>
                <a:cs typeface="Cochin"/>
                <a:sym typeface="Cochin"/>
              </a:defRPr>
            </a:pPr>
          </a:p>
          <a:p>
            <a:pPr marL="213969" indent="-213969" defTabSz="455675">
              <a:spcBef>
                <a:spcPts val="3200"/>
              </a:spcBef>
              <a:buSzPct val="80000"/>
              <a:buBlip>
                <a:blip r:embed="rId2"/>
              </a:buBlip>
              <a:defRPr sz="2807"/>
            </a:pPr>
            <a:r>
              <a:t>“</a:t>
            </a:r>
            <a:r>
              <a:rPr>
                <a:latin typeface="Cochin"/>
                <a:ea typeface="Cochin"/>
                <a:cs typeface="Cochin"/>
                <a:sym typeface="Cochin"/>
              </a:rPr>
              <a:t>A theory based on a model of women's culture can provide, I believe, a more complete and satisfying way to talk about the specificity and difference of women's writing than theories based in biology, linguistics, or psychoanalysis” </a:t>
            </a:r>
          </a:p>
          <a:p>
            <a:pPr marL="213969" indent="-213969" defTabSz="455675">
              <a:spcBef>
                <a:spcPts val="3200"/>
              </a:spcBef>
              <a:buSzPct val="80000"/>
              <a:buBlip>
                <a:blip r:embed="rId2"/>
              </a:buBlip>
              <a:defRPr sz="2807">
                <a:latin typeface="Cochin"/>
                <a:ea typeface="Cochin"/>
                <a:cs typeface="Cochin"/>
                <a:sym typeface="Cochin"/>
              </a:defRPr>
            </a:pPr>
            <a:r>
              <a:t>“A cultural theory acknowledges that there are important differences between women as writers: class, race, nationality, and history are literary determinants as significant as gender….women’s culture forms a collective experience within the cultural whole, an experience that binds women writers to each other over time and space”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242" name="Victorian Model"/>
          <p:cNvSpPr txBox="1"/>
          <p:nvPr>
            <p:ph type="body" idx="1"/>
          </p:nvPr>
        </p:nvSpPr>
        <p:spPr>
          <a:xfrm>
            <a:off x="401854" y="1776222"/>
            <a:ext cx="12201092" cy="5782643"/>
          </a:xfrm>
          <a:prstGeom prst="rect">
            <a:avLst/>
          </a:prstGeom>
          <a:gradFill>
            <a:gsLst>
              <a:gs pos="0">
                <a:srgbClr val="FADD7F"/>
              </a:gs>
              <a:gs pos="100000">
                <a:srgbClr val="B08916"/>
              </a:gs>
            </a:gsLst>
            <a:lin ang="5400000"/>
          </a:gradFill>
        </p:spPr>
        <p:txBody>
          <a:bodyPr/>
          <a:lstStyle/>
          <a:p>
            <a:pPr>
              <a:defRPr sz="7200">
                <a:solidFill>
                  <a:srgbClr val="000000"/>
                </a:solidFill>
                <a:latin typeface="Cochin"/>
                <a:ea typeface="Cochin"/>
                <a:cs typeface="Cochin"/>
                <a:sym typeface="Cochin"/>
              </a:defRPr>
            </a:pPr>
            <a:r>
              <a:rPr sz="4800"/>
              <a:t>Victorian Model</a:t>
            </a:r>
            <a:r>
              <a:t> </a:t>
            </a:r>
          </a:p>
        </p:txBody>
      </p:sp>
      <p:sp>
        <p:nvSpPr>
          <p:cNvPr id="243" name="Separate Spheres"/>
          <p:cNvSpPr txBox="1"/>
          <p:nvPr>
            <p:ph type="title"/>
          </p:nvPr>
        </p:nvSpPr>
        <p:spPr>
          <a:xfrm>
            <a:off x="948266" y="230176"/>
            <a:ext cx="11108268" cy="1354392"/>
          </a:xfrm>
          <a:prstGeom prst="rect">
            <a:avLst/>
          </a:prstGeom>
        </p:spPr>
        <p:txBody>
          <a:bodyPr anchor="ctr"/>
          <a:lstStyle>
            <a:lvl1pPr defTabSz="584200">
              <a:defRPr sz="5000">
                <a:solidFill>
                  <a:srgbClr val="000000"/>
                </a:solidFill>
                <a:latin typeface="Cochin"/>
                <a:ea typeface="Cochin"/>
                <a:cs typeface="Cochin"/>
                <a:sym typeface="Cochin"/>
              </a:defRPr>
            </a:lvl1pPr>
          </a:lstStyle>
          <a:p>
            <a:pPr/>
            <a:r>
              <a:t>Separate Spheres</a:t>
            </a:r>
          </a:p>
        </p:txBody>
      </p:sp>
      <p:grpSp>
        <p:nvGrpSpPr>
          <p:cNvPr id="249" name="Group"/>
          <p:cNvGrpSpPr/>
          <p:nvPr/>
        </p:nvGrpSpPr>
        <p:grpSpPr>
          <a:xfrm>
            <a:off x="681714" y="3152868"/>
            <a:ext cx="11641371" cy="3820489"/>
            <a:chOff x="0" y="0"/>
            <a:chExt cx="11641370" cy="3820488"/>
          </a:xfrm>
        </p:grpSpPr>
        <p:sp>
          <p:nvSpPr>
            <p:cNvPr id="244" name="Men"/>
            <p:cNvSpPr/>
            <p:nvPr/>
          </p:nvSpPr>
          <p:spPr>
            <a:xfrm>
              <a:off x="0" y="1229980"/>
              <a:ext cx="1113951" cy="724790"/>
            </a:xfrm>
            <a:prstGeom prst="rect">
              <a:avLst/>
            </a:prstGeom>
            <a:solidFill>
              <a:srgbClr val="1364A7"/>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60586">
                <a:defRPr b="1" sz="4200">
                  <a:solidFill>
                    <a:srgbClr val="FFFFFF"/>
                  </a:solidFill>
                  <a:latin typeface="Cochin"/>
                  <a:ea typeface="Cochin"/>
                  <a:cs typeface="Cochin"/>
                  <a:sym typeface="Cochin"/>
                </a:defRPr>
              </a:lvl1pPr>
            </a:lstStyle>
            <a:p>
              <a:pPr/>
              <a:r>
                <a:t>Men</a:t>
              </a:r>
            </a:p>
          </p:txBody>
        </p:sp>
        <p:sp>
          <p:nvSpPr>
            <p:cNvPr id="245" name="Women"/>
            <p:cNvSpPr/>
            <p:nvPr/>
          </p:nvSpPr>
          <p:spPr>
            <a:xfrm>
              <a:off x="9855868" y="1074175"/>
              <a:ext cx="1785503" cy="724791"/>
            </a:xfrm>
            <a:prstGeom prst="rect">
              <a:avLst/>
            </a:prstGeom>
            <a:solidFill>
              <a:srgbClr val="C13521"/>
            </a:solid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noAutofit/>
            </a:bodyPr>
            <a:lstStyle>
              <a:lvl1pPr defTabSz="460586">
                <a:defRPr sz="4200">
                  <a:solidFill>
                    <a:srgbClr val="FFFFFF"/>
                  </a:solidFill>
                  <a:latin typeface="Cochin"/>
                  <a:ea typeface="Cochin"/>
                  <a:cs typeface="Cochin"/>
                  <a:sym typeface="Cochin"/>
                </a:defRPr>
              </a:lvl1pPr>
            </a:lstStyle>
            <a:p>
              <a:pPr/>
              <a:r>
                <a:t>Women</a:t>
              </a:r>
            </a:p>
          </p:txBody>
        </p:sp>
        <p:grpSp>
          <p:nvGrpSpPr>
            <p:cNvPr id="248" name="Group"/>
            <p:cNvGrpSpPr/>
            <p:nvPr/>
          </p:nvGrpSpPr>
          <p:grpSpPr>
            <a:xfrm>
              <a:off x="1469176" y="0"/>
              <a:ext cx="7994690" cy="3820489"/>
              <a:chOff x="0" y="0"/>
              <a:chExt cx="7994688" cy="3820488"/>
            </a:xfrm>
          </p:grpSpPr>
          <p:sp>
            <p:nvSpPr>
              <p:cNvPr id="246" name="Oval"/>
              <p:cNvSpPr/>
              <p:nvPr/>
            </p:nvSpPr>
            <p:spPr>
              <a:xfrm>
                <a:off x="0" y="0"/>
                <a:ext cx="4065227" cy="3820489"/>
              </a:xfrm>
              <a:prstGeom prst="ellipse">
                <a:avLst/>
              </a:prstGeom>
              <a:noFill/>
              <a:ln w="317500" cap="flat">
                <a:solidFill>
                  <a:srgbClr val="1364A7"/>
                </a:solidFill>
                <a:prstDash val="solid"/>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647700">
                  <a:defRPr sz="44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247" name="Oval"/>
              <p:cNvSpPr/>
              <p:nvPr/>
            </p:nvSpPr>
            <p:spPr>
              <a:xfrm>
                <a:off x="4863452" y="338022"/>
                <a:ext cx="3131237" cy="3144444"/>
              </a:xfrm>
              <a:prstGeom prst="ellipse">
                <a:avLst/>
              </a:prstGeom>
              <a:noFill/>
              <a:ln w="317500" cap="flat">
                <a:solidFill>
                  <a:srgbClr val="C13521"/>
                </a:solidFill>
                <a:prstDash val="solid"/>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647700">
                  <a:defRPr sz="44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grpSp>
      </p:gr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251" name="Ardeners’ Model"/>
          <p:cNvSpPr txBox="1"/>
          <p:nvPr>
            <p:ph type="body" idx="1"/>
          </p:nvPr>
        </p:nvSpPr>
        <p:spPr>
          <a:xfrm>
            <a:off x="760365" y="2577895"/>
            <a:ext cx="12723474" cy="5739584"/>
          </a:xfrm>
          <a:prstGeom prst="rect">
            <a:avLst/>
          </a:prstGeom>
        </p:spPr>
        <p:txBody>
          <a:bodyPr>
            <a:noAutofit/>
          </a:bodyPr>
          <a:lstStyle>
            <a:lvl1pPr>
              <a:defRPr b="1" sz="6100">
                <a:solidFill>
                  <a:srgbClr val="000000"/>
                </a:solidFill>
                <a:latin typeface="Cochin"/>
                <a:ea typeface="Cochin"/>
                <a:cs typeface="Cochin"/>
                <a:sym typeface="Cochin"/>
              </a:defRPr>
            </a:lvl1pPr>
          </a:lstStyle>
          <a:p>
            <a:pPr/>
            <a:r>
              <a:t>Ardeners’ Model </a:t>
            </a:r>
          </a:p>
        </p:txBody>
      </p:sp>
      <p:grpSp>
        <p:nvGrpSpPr>
          <p:cNvPr id="301" name="Group"/>
          <p:cNvGrpSpPr/>
          <p:nvPr/>
        </p:nvGrpSpPr>
        <p:grpSpPr>
          <a:xfrm>
            <a:off x="563173" y="3471505"/>
            <a:ext cx="11259477" cy="4992170"/>
            <a:chOff x="0" y="0"/>
            <a:chExt cx="11259476" cy="4992168"/>
          </a:xfrm>
        </p:grpSpPr>
        <p:grpSp>
          <p:nvGrpSpPr>
            <p:cNvPr id="277" name="Group"/>
            <p:cNvGrpSpPr/>
            <p:nvPr/>
          </p:nvGrpSpPr>
          <p:grpSpPr>
            <a:xfrm>
              <a:off x="-1" y="0"/>
              <a:ext cx="8203925" cy="4617668"/>
              <a:chOff x="0" y="0"/>
              <a:chExt cx="8203922" cy="4617667"/>
            </a:xfrm>
          </p:grpSpPr>
          <p:sp>
            <p:nvSpPr>
              <p:cNvPr id="252" name="Line"/>
              <p:cNvSpPr/>
              <p:nvPr/>
            </p:nvSpPr>
            <p:spPr>
              <a:xfrm rot="1560000">
                <a:off x="5378655" y="920872"/>
                <a:ext cx="2227033" cy="3243506"/>
              </a:xfrm>
              <a:custGeom>
                <a:avLst/>
                <a:gdLst/>
                <a:ahLst/>
                <a:cxnLst>
                  <a:cxn ang="0">
                    <a:pos x="wd2" y="hd2"/>
                  </a:cxn>
                  <a:cxn ang="5400000">
                    <a:pos x="wd2" y="hd2"/>
                  </a:cxn>
                  <a:cxn ang="10800000">
                    <a:pos x="wd2" y="hd2"/>
                  </a:cxn>
                  <a:cxn ang="16200000">
                    <a:pos x="wd2" y="hd2"/>
                  </a:cxn>
                </a:cxnLst>
                <a:rect l="0" t="0" r="r" b="b"/>
                <a:pathLst>
                  <a:path w="18325" h="20798" fill="norm" stroke="1" extrusionOk="0">
                    <a:moveTo>
                      <a:pt x="8084" y="20798"/>
                    </a:moveTo>
                    <a:cubicBezTo>
                      <a:pt x="18869" y="18185"/>
                      <a:pt x="21600" y="8684"/>
                      <a:pt x="14047" y="3094"/>
                    </a:cubicBezTo>
                    <a:cubicBezTo>
                      <a:pt x="10147" y="208"/>
                      <a:pt x="4661" y="-802"/>
                      <a:pt x="0" y="676"/>
                    </a:cubicBezTo>
                  </a:path>
                </a:pathLst>
              </a:custGeom>
              <a:noFill/>
              <a:ln w="165100" cap="flat">
                <a:solidFill>
                  <a:srgbClr val="1364A7"/>
                </a:solidFill>
                <a:prstDash val="sysDot"/>
                <a:miter lim="400000"/>
              </a:ln>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253" name="Line"/>
              <p:cNvSpPr/>
              <p:nvPr/>
            </p:nvSpPr>
            <p:spPr>
              <a:xfrm rot="1560000">
                <a:off x="4132889" y="435491"/>
                <a:ext cx="2243232" cy="3263111"/>
              </a:xfrm>
              <a:custGeom>
                <a:avLst/>
                <a:gdLst/>
                <a:ahLst/>
                <a:cxnLst>
                  <a:cxn ang="0">
                    <a:pos x="wd2" y="hd2"/>
                  </a:cxn>
                  <a:cxn ang="5400000">
                    <a:pos x="wd2" y="hd2"/>
                  </a:cxn>
                  <a:cxn ang="10800000">
                    <a:pos x="wd2" y="hd2"/>
                  </a:cxn>
                  <a:cxn ang="16200000">
                    <a:pos x="wd2" y="hd2"/>
                  </a:cxn>
                </a:cxnLst>
                <a:rect l="0" t="0" r="r" b="b"/>
                <a:pathLst>
                  <a:path w="19378" h="19705" fill="norm" stroke="1" extrusionOk="0">
                    <a:moveTo>
                      <a:pt x="11480" y="0"/>
                    </a:moveTo>
                    <a:cubicBezTo>
                      <a:pt x="5847" y="580"/>
                      <a:pt x="1803" y="3508"/>
                      <a:pt x="412" y="7546"/>
                    </a:cubicBezTo>
                    <a:cubicBezTo>
                      <a:pt x="-2222" y="15191"/>
                      <a:pt x="8193" y="21600"/>
                      <a:pt x="19378" y="19190"/>
                    </a:cubicBezTo>
                  </a:path>
                </a:pathLst>
              </a:custGeom>
              <a:noFill/>
              <a:ln w="165100" cap="flat">
                <a:solidFill>
                  <a:srgbClr val="1364A7"/>
                </a:solidFill>
                <a:prstDash val="sysDot"/>
                <a:miter lim="400000"/>
              </a:ln>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254" name="Shape"/>
              <p:cNvSpPr/>
              <p:nvPr/>
            </p:nvSpPr>
            <p:spPr>
              <a:xfrm rot="12477728">
                <a:off x="3648024" y="594673"/>
                <a:ext cx="3390101" cy="3428322"/>
              </a:xfrm>
              <a:custGeom>
                <a:avLst/>
                <a:gdLst/>
                <a:ahLst/>
                <a:cxnLst>
                  <a:cxn ang="0">
                    <a:pos x="wd2" y="hd2"/>
                  </a:cxn>
                  <a:cxn ang="5400000">
                    <a:pos x="wd2" y="hd2"/>
                  </a:cxn>
                  <a:cxn ang="10800000">
                    <a:pos x="wd2" y="hd2"/>
                  </a:cxn>
                  <a:cxn ang="16200000">
                    <a:pos x="wd2" y="hd2"/>
                  </a:cxn>
                </a:cxnLst>
                <a:rect l="0" t="0" r="r" b="b"/>
                <a:pathLst>
                  <a:path w="17927" h="18833" fill="norm" stroke="1" extrusionOk="0">
                    <a:moveTo>
                      <a:pt x="11496" y="18105"/>
                    </a:moveTo>
                    <a:cubicBezTo>
                      <a:pt x="18314" y="16162"/>
                      <a:pt x="20048" y="7222"/>
                      <a:pt x="15064" y="2410"/>
                    </a:cubicBezTo>
                    <a:cubicBezTo>
                      <a:pt x="11616" y="-920"/>
                      <a:pt x="6453" y="-741"/>
                      <a:pt x="3336" y="2588"/>
                    </a:cubicBezTo>
                    <a:moveTo>
                      <a:pt x="3336" y="2588"/>
                    </a:moveTo>
                    <a:cubicBezTo>
                      <a:pt x="1837" y="3773"/>
                      <a:pt x="878" y="5426"/>
                      <a:pt x="353" y="7369"/>
                    </a:cubicBezTo>
                    <a:cubicBezTo>
                      <a:pt x="-1552" y="14414"/>
                      <a:pt x="4559" y="20680"/>
                      <a:pt x="11161" y="18331"/>
                    </a:cubicBezTo>
                  </a:path>
                </a:pathLst>
              </a:custGeom>
              <a:noFill/>
              <a:ln w="165100" cap="flat">
                <a:solidFill>
                  <a:srgbClr val="C13521"/>
                </a:solidFill>
                <a:prstDash val="solid"/>
                <a:miter lim="400000"/>
              </a:ln>
              <a:effectLst/>
            </p:spPr>
            <p:txBody>
              <a:bodyPr wrap="square" lIns="27093" tIns="27093" rIns="27093" bIns="27093" numCol="1" anchor="ctr">
                <a:noAutofit/>
              </a:bodyPr>
              <a:lstStyle/>
              <a:p>
                <a:pPr defTabSz="460586">
                  <a:defRPr sz="3000">
                    <a:solidFill>
                      <a:srgbClr val="FFB8B2"/>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grpSp>
            <p:nvGrpSpPr>
              <p:cNvPr id="272" name="Group"/>
              <p:cNvGrpSpPr/>
              <p:nvPr/>
            </p:nvGrpSpPr>
            <p:grpSpPr>
              <a:xfrm>
                <a:off x="0" y="809331"/>
                <a:ext cx="7479540" cy="3064166"/>
                <a:chOff x="0" y="-19050"/>
                <a:chExt cx="7479539" cy="3064164"/>
              </a:xfrm>
            </p:grpSpPr>
            <p:pic>
              <p:nvPicPr>
                <p:cNvPr id="255" name="Line Line" descr="Line Line"/>
                <p:cNvPicPr>
                  <a:picLocks noChangeAspect="0"/>
                </p:cNvPicPr>
                <p:nvPr/>
              </p:nvPicPr>
              <p:blipFill>
                <a:blip r:embed="rId2">
                  <a:extLst/>
                </a:blip>
                <a:stretch>
                  <a:fillRect/>
                </a:stretch>
              </p:blipFill>
              <p:spPr>
                <a:xfrm rot="16058110">
                  <a:off x="5941049" y="1499873"/>
                  <a:ext cx="2404158" cy="38101"/>
                </a:xfrm>
                <a:prstGeom prst="rect">
                  <a:avLst/>
                </a:prstGeom>
                <a:effectLst/>
              </p:spPr>
            </p:pic>
            <p:pic>
              <p:nvPicPr>
                <p:cNvPr id="257" name="Line Line" descr="Line Line"/>
                <p:cNvPicPr>
                  <a:picLocks noChangeAspect="0"/>
                </p:cNvPicPr>
                <p:nvPr/>
              </p:nvPicPr>
              <p:blipFill>
                <a:blip r:embed="rId3">
                  <a:extLst/>
                </a:blip>
                <a:stretch>
                  <a:fillRect/>
                </a:stretch>
              </p:blipFill>
              <p:spPr>
                <a:xfrm rot="16200000">
                  <a:off x="6669450" y="1485809"/>
                  <a:ext cx="1582079" cy="38101"/>
                </a:xfrm>
                <a:prstGeom prst="rect">
                  <a:avLst/>
                </a:prstGeom>
                <a:effectLst/>
              </p:spPr>
            </p:pic>
            <p:pic>
              <p:nvPicPr>
                <p:cNvPr id="259" name="Line Line" descr="Line Line"/>
                <p:cNvPicPr>
                  <a:picLocks noChangeAspect="0"/>
                </p:cNvPicPr>
                <p:nvPr/>
              </p:nvPicPr>
              <p:blipFill>
                <a:blip r:embed="rId4">
                  <a:extLst/>
                </a:blip>
                <a:stretch>
                  <a:fillRect/>
                </a:stretch>
              </p:blipFill>
              <p:spPr>
                <a:xfrm rot="16105031">
                  <a:off x="6267470" y="1567607"/>
                  <a:ext cx="2075730" cy="38101"/>
                </a:xfrm>
                <a:prstGeom prst="rect">
                  <a:avLst/>
                </a:prstGeom>
                <a:effectLst/>
              </p:spPr>
            </p:pic>
            <p:pic>
              <p:nvPicPr>
                <p:cNvPr id="261" name="Line Line" descr="Line Line"/>
                <p:cNvPicPr>
                  <a:picLocks noChangeAspect="0"/>
                </p:cNvPicPr>
                <p:nvPr/>
              </p:nvPicPr>
              <p:blipFill>
                <a:blip r:embed="rId5">
                  <a:extLst/>
                </a:blip>
                <a:stretch>
                  <a:fillRect/>
                </a:stretch>
              </p:blipFill>
              <p:spPr>
                <a:xfrm rot="16200000">
                  <a:off x="6623278" y="270790"/>
                  <a:ext cx="509409" cy="38101"/>
                </a:xfrm>
                <a:prstGeom prst="rect">
                  <a:avLst/>
                </a:prstGeom>
                <a:effectLst/>
              </p:spPr>
            </p:pic>
            <p:pic>
              <p:nvPicPr>
                <p:cNvPr id="263" name="Line Line" descr="Line Line"/>
                <p:cNvPicPr>
                  <a:picLocks noChangeAspect="0"/>
                </p:cNvPicPr>
                <p:nvPr/>
              </p:nvPicPr>
              <p:blipFill>
                <a:blip r:embed="rId5">
                  <a:extLst/>
                </a:blip>
                <a:stretch>
                  <a:fillRect/>
                </a:stretch>
              </p:blipFill>
              <p:spPr>
                <a:xfrm rot="16200000">
                  <a:off x="6713718" y="2493654"/>
                  <a:ext cx="509409" cy="38101"/>
                </a:xfrm>
                <a:prstGeom prst="rect">
                  <a:avLst/>
                </a:prstGeom>
                <a:effectLst/>
              </p:spPr>
            </p:pic>
            <p:pic>
              <p:nvPicPr>
                <p:cNvPr id="265" name="Line Line" descr="Line Line"/>
                <p:cNvPicPr>
                  <a:picLocks noChangeAspect="0"/>
                </p:cNvPicPr>
                <p:nvPr/>
              </p:nvPicPr>
              <p:blipFill>
                <a:blip r:embed="rId6">
                  <a:extLst/>
                </a:blip>
                <a:stretch>
                  <a:fillRect/>
                </a:stretch>
              </p:blipFill>
              <p:spPr>
                <a:xfrm rot="16200000">
                  <a:off x="6390832" y="2861647"/>
                  <a:ext cx="193369" cy="38101"/>
                </a:xfrm>
                <a:prstGeom prst="rect">
                  <a:avLst/>
                </a:prstGeom>
                <a:effectLst/>
              </p:spPr>
            </p:pic>
            <p:pic>
              <p:nvPicPr>
                <p:cNvPr id="267" name="Line Line" descr="Line Line"/>
                <p:cNvPicPr>
                  <a:picLocks noChangeAspect="0"/>
                </p:cNvPicPr>
                <p:nvPr/>
              </p:nvPicPr>
              <p:blipFill>
                <a:blip r:embed="rId5">
                  <a:extLst/>
                </a:blip>
                <a:stretch>
                  <a:fillRect/>
                </a:stretch>
              </p:blipFill>
              <p:spPr>
                <a:xfrm rot="16200000">
                  <a:off x="6483425" y="2771361"/>
                  <a:ext cx="509409" cy="38101"/>
                </a:xfrm>
                <a:prstGeom prst="rect">
                  <a:avLst/>
                </a:prstGeom>
                <a:effectLst/>
              </p:spPr>
            </p:pic>
            <p:pic>
              <p:nvPicPr>
                <p:cNvPr id="269" name="Line Line" descr="Line Line"/>
                <p:cNvPicPr>
                  <a:picLocks noChangeAspect="0"/>
                </p:cNvPicPr>
                <p:nvPr/>
              </p:nvPicPr>
              <p:blipFill>
                <a:blip r:embed="rId6">
                  <a:extLst/>
                </a:blip>
                <a:stretch>
                  <a:fillRect/>
                </a:stretch>
              </p:blipFill>
              <p:spPr>
                <a:xfrm rot="16200000">
                  <a:off x="6503592" y="58584"/>
                  <a:ext cx="193369" cy="38101"/>
                </a:xfrm>
                <a:prstGeom prst="rect">
                  <a:avLst/>
                </a:prstGeom>
                <a:effectLst/>
              </p:spPr>
            </p:pic>
            <p:sp>
              <p:nvSpPr>
                <p:cNvPr id="271" name="Text"/>
                <p:cNvSpPr txBox="1"/>
                <p:nvPr/>
              </p:nvSpPr>
              <p:spPr>
                <a:xfrm>
                  <a:off x="0" y="2282125"/>
                  <a:ext cx="2826010" cy="6951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sz="4000">
                      <a:solidFill>
                        <a:srgbClr val="FFFFFF"/>
                      </a:solidFill>
                      <a:latin typeface="Chalkduster"/>
                      <a:ea typeface="Chalkduster"/>
                      <a:cs typeface="Chalkduster"/>
                      <a:sym typeface="Chalkduster"/>
                    </a:defRPr>
                  </a:lvl1pPr>
                </a:lstStyle>
                <a:p>
                  <a:pPr/>
                  <a:r>
                    <a:t> </a:t>
                  </a:r>
                </a:p>
              </p:txBody>
            </p:sp>
          </p:grpSp>
          <p:sp>
            <p:nvSpPr>
              <p:cNvPr id="273" name="Women"/>
              <p:cNvSpPr/>
              <p:nvPr/>
            </p:nvSpPr>
            <p:spPr>
              <a:xfrm>
                <a:off x="1829750" y="1064458"/>
                <a:ext cx="1785502" cy="676488"/>
              </a:xfrm>
              <a:prstGeom prst="rect">
                <a:avLst/>
              </a:prstGeom>
              <a:solidFill>
                <a:srgbClr val="C13521"/>
              </a:solidFill>
              <a:ln w="12700" cap="flat">
                <a:noFill/>
                <a:miter lim="400000"/>
              </a:ln>
              <a:effectLst/>
              <a:extLst>
                <a:ext uri="{C572A759-6A51-4108-AA02-DFA0A04FC94B}">
                  <ma14:wrappingTextBoxFlag xmlns:ma14="http://schemas.microsoft.com/office/mac/drawingml/2011/main" val="1"/>
                </a:ext>
              </a:extLst>
            </p:spPr>
            <p:txBody>
              <a:bodyPr wrap="none" lIns="27093" tIns="27093" rIns="27093" bIns="27093" numCol="1" anchor="ctr">
                <a:spAutoFit/>
              </a:bodyPr>
              <a:lstStyle>
                <a:lvl1pPr defTabSz="460586">
                  <a:defRPr sz="4200">
                    <a:solidFill>
                      <a:srgbClr val="FFFFFF"/>
                    </a:solidFill>
                    <a:latin typeface="Cochin"/>
                    <a:ea typeface="Cochin"/>
                    <a:cs typeface="Cochin"/>
                    <a:sym typeface="Cochin"/>
                  </a:defRPr>
                </a:lvl1pPr>
              </a:lstStyle>
              <a:p>
                <a:pPr/>
                <a:r>
                  <a:t>Women</a:t>
                </a:r>
              </a:p>
            </p:txBody>
          </p:sp>
          <p:sp>
            <p:nvSpPr>
              <p:cNvPr id="274" name="X"/>
              <p:cNvSpPr/>
              <p:nvPr/>
            </p:nvSpPr>
            <p:spPr>
              <a:xfrm>
                <a:off x="3094589" y="3036709"/>
                <a:ext cx="611150" cy="825501"/>
              </a:xfrm>
              <a:prstGeom prst="rect">
                <a:avLst/>
              </a:prstGeom>
              <a:solidFill>
                <a:srgbClr val="C13521"/>
              </a:solidFill>
              <a:ln w="127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60586">
                  <a:defRPr sz="4200">
                    <a:solidFill>
                      <a:srgbClr val="FFFFFF"/>
                    </a:solidFill>
                    <a:latin typeface="Cochin"/>
                    <a:ea typeface="Cochin"/>
                    <a:cs typeface="Cochin"/>
                    <a:sym typeface="Cochin"/>
                  </a:defRPr>
                </a:lvl1pPr>
              </a:lstStyle>
              <a:p>
                <a:pPr/>
                <a:r>
                  <a:t>X</a:t>
                </a:r>
              </a:p>
            </p:txBody>
          </p:sp>
          <p:sp>
            <p:nvSpPr>
              <p:cNvPr id="275" name="Men"/>
              <p:cNvSpPr/>
              <p:nvPr/>
            </p:nvSpPr>
            <p:spPr>
              <a:xfrm>
                <a:off x="4546431" y="1064459"/>
                <a:ext cx="1113952" cy="676487"/>
              </a:xfrm>
              <a:prstGeom prst="rect">
                <a:avLst/>
              </a:prstGeom>
              <a:solidFill>
                <a:srgbClr val="1364A7"/>
              </a:solidFill>
              <a:ln w="12700" cap="flat">
                <a:noFill/>
                <a:miter lim="400000"/>
              </a:ln>
              <a:effectLst/>
              <a:extLst>
                <a:ext uri="{C572A759-6A51-4108-AA02-DFA0A04FC94B}">
                  <ma14:wrappingTextBoxFlag xmlns:ma14="http://schemas.microsoft.com/office/mac/drawingml/2011/main" val="1"/>
                </a:ext>
              </a:extLst>
            </p:spPr>
            <p:txBody>
              <a:bodyPr wrap="none" lIns="27093" tIns="27093" rIns="27093" bIns="27093" numCol="1" anchor="ctr">
                <a:spAutoFit/>
              </a:bodyPr>
              <a:lstStyle>
                <a:lvl1pPr defTabSz="460586">
                  <a:defRPr b="1" sz="4200">
                    <a:solidFill>
                      <a:srgbClr val="FFFFFF"/>
                    </a:solidFill>
                    <a:latin typeface="Cochin"/>
                    <a:ea typeface="Cochin"/>
                    <a:cs typeface="Cochin"/>
                    <a:sym typeface="Cochin"/>
                  </a:defRPr>
                </a:lvl1pPr>
              </a:lstStyle>
              <a:p>
                <a:pPr/>
                <a:r>
                  <a:t>Men</a:t>
                </a:r>
              </a:p>
            </p:txBody>
          </p:sp>
          <p:sp>
            <p:nvSpPr>
              <p:cNvPr id="276" name="Y"/>
              <p:cNvSpPr/>
              <p:nvPr/>
            </p:nvSpPr>
            <p:spPr>
              <a:xfrm>
                <a:off x="4721619" y="3002843"/>
                <a:ext cx="452002" cy="676487"/>
              </a:xfrm>
              <a:prstGeom prst="rect">
                <a:avLst/>
              </a:prstGeom>
              <a:solidFill>
                <a:srgbClr val="1364A7"/>
              </a:solidFill>
              <a:ln w="12700" cap="flat">
                <a:noFill/>
                <a:miter lim="400000"/>
              </a:ln>
              <a:effectLst/>
              <a:extLst>
                <a:ext uri="{C572A759-6A51-4108-AA02-DFA0A04FC94B}">
                  <ma14:wrappingTextBoxFlag xmlns:ma14="http://schemas.microsoft.com/office/mac/drawingml/2011/main" val="1"/>
                </a:ext>
              </a:extLst>
            </p:spPr>
            <p:txBody>
              <a:bodyPr wrap="none" lIns="27093" tIns="27093" rIns="27093" bIns="27093" numCol="1" anchor="ctr">
                <a:spAutoFit/>
              </a:bodyPr>
              <a:lstStyle>
                <a:lvl1pPr defTabSz="460586">
                  <a:defRPr b="1" sz="4200">
                    <a:solidFill>
                      <a:srgbClr val="FFFFFF"/>
                    </a:solidFill>
                    <a:latin typeface="Cochin"/>
                    <a:ea typeface="Cochin"/>
                    <a:cs typeface="Cochin"/>
                    <a:sym typeface="Cochin"/>
                  </a:defRPr>
                </a:lvl1pPr>
              </a:lstStyle>
              <a:p>
                <a:pPr/>
                <a:r>
                  <a:t>Y</a:t>
                </a:r>
              </a:p>
            </p:txBody>
          </p:sp>
        </p:grpSp>
        <p:grpSp>
          <p:nvGrpSpPr>
            <p:cNvPr id="300" name="Group"/>
            <p:cNvGrpSpPr/>
            <p:nvPr/>
          </p:nvGrpSpPr>
          <p:grpSpPr>
            <a:xfrm>
              <a:off x="7483022" y="628557"/>
              <a:ext cx="3776455" cy="4363612"/>
              <a:chOff x="0" y="0"/>
              <a:chExt cx="3776453" cy="4363611"/>
            </a:xfrm>
          </p:grpSpPr>
          <p:grpSp>
            <p:nvGrpSpPr>
              <p:cNvPr id="298" name="Group"/>
              <p:cNvGrpSpPr/>
              <p:nvPr/>
            </p:nvGrpSpPr>
            <p:grpSpPr>
              <a:xfrm>
                <a:off x="-1" y="0"/>
                <a:ext cx="3776455" cy="3891510"/>
                <a:chOff x="0" y="0"/>
                <a:chExt cx="3776453" cy="3891509"/>
              </a:xfrm>
            </p:grpSpPr>
            <p:grpSp>
              <p:nvGrpSpPr>
                <p:cNvPr id="294" name="Group"/>
                <p:cNvGrpSpPr/>
                <p:nvPr/>
              </p:nvGrpSpPr>
              <p:grpSpPr>
                <a:xfrm>
                  <a:off x="2053763" y="248508"/>
                  <a:ext cx="1011074" cy="3064166"/>
                  <a:chOff x="-19050" y="-19050"/>
                  <a:chExt cx="1011073" cy="3064164"/>
                </a:xfrm>
              </p:grpSpPr>
              <p:pic>
                <p:nvPicPr>
                  <p:cNvPr id="278" name="Line Line" descr="Line Line"/>
                  <p:cNvPicPr>
                    <a:picLocks noChangeAspect="0"/>
                  </p:cNvPicPr>
                  <p:nvPr/>
                </p:nvPicPr>
                <p:blipFill>
                  <a:blip r:embed="rId2">
                    <a:extLst/>
                  </a:blip>
                  <a:stretch>
                    <a:fillRect/>
                  </a:stretch>
                </p:blipFill>
                <p:spPr>
                  <a:xfrm rot="16058110">
                    <a:off x="-546467" y="1499873"/>
                    <a:ext cx="2404158" cy="38101"/>
                  </a:xfrm>
                  <a:prstGeom prst="rect">
                    <a:avLst/>
                  </a:prstGeom>
                  <a:effectLst/>
                </p:spPr>
              </p:pic>
              <p:pic>
                <p:nvPicPr>
                  <p:cNvPr id="280" name="Line Line" descr="Line Line"/>
                  <p:cNvPicPr>
                    <a:picLocks noChangeAspect="0"/>
                  </p:cNvPicPr>
                  <p:nvPr/>
                </p:nvPicPr>
                <p:blipFill>
                  <a:blip r:embed="rId3">
                    <a:extLst/>
                  </a:blip>
                  <a:stretch>
                    <a:fillRect/>
                  </a:stretch>
                </p:blipFill>
                <p:spPr>
                  <a:xfrm rot="16200000">
                    <a:off x="181933" y="1485809"/>
                    <a:ext cx="1582080" cy="38101"/>
                  </a:xfrm>
                  <a:prstGeom prst="rect">
                    <a:avLst/>
                  </a:prstGeom>
                  <a:effectLst/>
                </p:spPr>
              </p:pic>
              <p:pic>
                <p:nvPicPr>
                  <p:cNvPr id="282" name="Line Line" descr="Line Line"/>
                  <p:cNvPicPr>
                    <a:picLocks noChangeAspect="0"/>
                  </p:cNvPicPr>
                  <p:nvPr/>
                </p:nvPicPr>
                <p:blipFill>
                  <a:blip r:embed="rId4">
                    <a:extLst/>
                  </a:blip>
                  <a:stretch>
                    <a:fillRect/>
                  </a:stretch>
                </p:blipFill>
                <p:spPr>
                  <a:xfrm rot="16105031">
                    <a:off x="-220047" y="1567607"/>
                    <a:ext cx="2075731" cy="38101"/>
                  </a:xfrm>
                  <a:prstGeom prst="rect">
                    <a:avLst/>
                  </a:prstGeom>
                  <a:effectLst/>
                </p:spPr>
              </p:pic>
              <p:pic>
                <p:nvPicPr>
                  <p:cNvPr id="284" name="Line Line" descr="Line Line"/>
                  <p:cNvPicPr>
                    <a:picLocks noChangeAspect="0"/>
                  </p:cNvPicPr>
                  <p:nvPr/>
                </p:nvPicPr>
                <p:blipFill>
                  <a:blip r:embed="rId5">
                    <a:extLst/>
                  </a:blip>
                  <a:stretch>
                    <a:fillRect/>
                  </a:stretch>
                </p:blipFill>
                <p:spPr>
                  <a:xfrm rot="16200000">
                    <a:off x="135762" y="270790"/>
                    <a:ext cx="509409" cy="38101"/>
                  </a:xfrm>
                  <a:prstGeom prst="rect">
                    <a:avLst/>
                  </a:prstGeom>
                  <a:effectLst/>
                </p:spPr>
              </p:pic>
              <p:pic>
                <p:nvPicPr>
                  <p:cNvPr id="286" name="Line Line" descr="Line Line"/>
                  <p:cNvPicPr>
                    <a:picLocks noChangeAspect="0"/>
                  </p:cNvPicPr>
                  <p:nvPr/>
                </p:nvPicPr>
                <p:blipFill>
                  <a:blip r:embed="rId5">
                    <a:extLst/>
                  </a:blip>
                  <a:stretch>
                    <a:fillRect/>
                  </a:stretch>
                </p:blipFill>
                <p:spPr>
                  <a:xfrm rot="16200000">
                    <a:off x="226202" y="2493654"/>
                    <a:ext cx="509409" cy="38101"/>
                  </a:xfrm>
                  <a:prstGeom prst="rect">
                    <a:avLst/>
                  </a:prstGeom>
                  <a:effectLst/>
                </p:spPr>
              </p:pic>
              <p:pic>
                <p:nvPicPr>
                  <p:cNvPr id="288" name="Line Line" descr="Line Line"/>
                  <p:cNvPicPr>
                    <a:picLocks noChangeAspect="0"/>
                  </p:cNvPicPr>
                  <p:nvPr/>
                </p:nvPicPr>
                <p:blipFill>
                  <a:blip r:embed="rId6">
                    <a:extLst/>
                  </a:blip>
                  <a:stretch>
                    <a:fillRect/>
                  </a:stretch>
                </p:blipFill>
                <p:spPr>
                  <a:xfrm rot="16200000">
                    <a:off x="-96685" y="2861647"/>
                    <a:ext cx="193370" cy="38101"/>
                  </a:xfrm>
                  <a:prstGeom prst="rect">
                    <a:avLst/>
                  </a:prstGeom>
                  <a:effectLst/>
                </p:spPr>
              </p:pic>
              <p:pic>
                <p:nvPicPr>
                  <p:cNvPr id="290" name="Line Line" descr="Line Line"/>
                  <p:cNvPicPr>
                    <a:picLocks noChangeAspect="0"/>
                  </p:cNvPicPr>
                  <p:nvPr/>
                </p:nvPicPr>
                <p:blipFill>
                  <a:blip r:embed="rId5">
                    <a:extLst/>
                  </a:blip>
                  <a:stretch>
                    <a:fillRect/>
                  </a:stretch>
                </p:blipFill>
                <p:spPr>
                  <a:xfrm rot="16200000">
                    <a:off x="-4091" y="2771361"/>
                    <a:ext cx="509409" cy="38101"/>
                  </a:xfrm>
                  <a:prstGeom prst="rect">
                    <a:avLst/>
                  </a:prstGeom>
                  <a:effectLst/>
                </p:spPr>
              </p:pic>
              <p:pic>
                <p:nvPicPr>
                  <p:cNvPr id="292" name="Line Line" descr="Line Line"/>
                  <p:cNvPicPr>
                    <a:picLocks noChangeAspect="0"/>
                  </p:cNvPicPr>
                  <p:nvPr/>
                </p:nvPicPr>
                <p:blipFill>
                  <a:blip r:embed="rId6">
                    <a:extLst/>
                  </a:blip>
                  <a:stretch>
                    <a:fillRect/>
                  </a:stretch>
                </p:blipFill>
                <p:spPr>
                  <a:xfrm rot="16200000">
                    <a:off x="16075" y="58584"/>
                    <a:ext cx="193369" cy="38101"/>
                  </a:xfrm>
                  <a:prstGeom prst="rect">
                    <a:avLst/>
                  </a:prstGeom>
                  <a:effectLst/>
                </p:spPr>
              </p:pic>
            </p:grpSp>
            <p:grpSp>
              <p:nvGrpSpPr>
                <p:cNvPr id="297" name="Group"/>
                <p:cNvGrpSpPr/>
                <p:nvPr/>
              </p:nvGrpSpPr>
              <p:grpSpPr>
                <a:xfrm>
                  <a:off x="-1" y="0"/>
                  <a:ext cx="3776455" cy="3891510"/>
                  <a:chOff x="0" y="0"/>
                  <a:chExt cx="3776454" cy="3891509"/>
                </a:xfrm>
              </p:grpSpPr>
              <p:sp>
                <p:nvSpPr>
                  <p:cNvPr id="295" name="Line"/>
                  <p:cNvSpPr/>
                  <p:nvPr/>
                </p:nvSpPr>
                <p:spPr>
                  <a:xfrm rot="1560000">
                    <a:off x="951186" y="324002"/>
                    <a:ext cx="2227033" cy="3243506"/>
                  </a:xfrm>
                  <a:custGeom>
                    <a:avLst/>
                    <a:gdLst/>
                    <a:ahLst/>
                    <a:cxnLst>
                      <a:cxn ang="0">
                        <a:pos x="wd2" y="hd2"/>
                      </a:cxn>
                      <a:cxn ang="5400000">
                        <a:pos x="wd2" y="hd2"/>
                      </a:cxn>
                      <a:cxn ang="10800000">
                        <a:pos x="wd2" y="hd2"/>
                      </a:cxn>
                      <a:cxn ang="16200000">
                        <a:pos x="wd2" y="hd2"/>
                      </a:cxn>
                    </a:cxnLst>
                    <a:rect l="0" t="0" r="r" b="b"/>
                    <a:pathLst>
                      <a:path w="18325" h="20798" fill="norm" stroke="1" extrusionOk="0">
                        <a:moveTo>
                          <a:pt x="8084" y="20798"/>
                        </a:moveTo>
                        <a:cubicBezTo>
                          <a:pt x="18869" y="18185"/>
                          <a:pt x="21600" y="8684"/>
                          <a:pt x="14047" y="3094"/>
                        </a:cubicBezTo>
                        <a:cubicBezTo>
                          <a:pt x="10147" y="208"/>
                          <a:pt x="4661" y="-802"/>
                          <a:pt x="0" y="676"/>
                        </a:cubicBezTo>
                      </a:path>
                    </a:pathLst>
                  </a:custGeom>
                  <a:noFill/>
                  <a:ln w="165100" cap="flat">
                    <a:solidFill>
                      <a:srgbClr val="1364A7"/>
                    </a:solidFill>
                    <a:prstDash val="sysDot"/>
                    <a:miter lim="400000"/>
                  </a:ln>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296" name="Line"/>
                  <p:cNvSpPr/>
                  <p:nvPr/>
                </p:nvSpPr>
                <p:spPr>
                  <a:xfrm rot="12477728">
                    <a:off x="570087" y="322212"/>
                    <a:ext cx="2110633" cy="2957158"/>
                  </a:xfrm>
                  <a:custGeom>
                    <a:avLst/>
                    <a:gdLst/>
                    <a:ahLst/>
                    <a:cxnLst>
                      <a:cxn ang="0">
                        <a:pos x="wd2" y="hd2"/>
                      </a:cxn>
                      <a:cxn ang="5400000">
                        <a:pos x="wd2" y="hd2"/>
                      </a:cxn>
                      <a:cxn ang="10800000">
                        <a:pos x="wd2" y="hd2"/>
                      </a:cxn>
                      <a:cxn ang="16200000">
                        <a:pos x="wd2" y="hd2"/>
                      </a:cxn>
                    </a:cxnLst>
                    <a:rect l="0" t="0" r="r" b="b"/>
                    <a:pathLst>
                      <a:path w="18964" h="19395" fill="norm" stroke="1" extrusionOk="0">
                        <a:moveTo>
                          <a:pt x="5668" y="0"/>
                        </a:moveTo>
                        <a:cubicBezTo>
                          <a:pt x="3122" y="1415"/>
                          <a:pt x="1493" y="3388"/>
                          <a:pt x="601" y="5707"/>
                        </a:cubicBezTo>
                        <a:cubicBezTo>
                          <a:pt x="-2636" y="14118"/>
                          <a:pt x="7747" y="21600"/>
                          <a:pt x="18964" y="18795"/>
                        </a:cubicBezTo>
                      </a:path>
                    </a:pathLst>
                  </a:custGeom>
                  <a:noFill/>
                  <a:ln w="165100" cap="flat">
                    <a:solidFill>
                      <a:srgbClr val="C13521"/>
                    </a:solidFill>
                    <a:prstDash val="solid"/>
                    <a:miter lim="400000"/>
                  </a:ln>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grpSp>
          </p:grpSp>
          <p:sp>
            <p:nvSpPr>
              <p:cNvPr id="299" name="Wild Zone"/>
              <p:cNvSpPr txBox="1"/>
              <p:nvPr/>
            </p:nvSpPr>
            <p:spPr>
              <a:xfrm>
                <a:off x="121211" y="3687125"/>
                <a:ext cx="3410503" cy="676487"/>
              </a:xfrm>
              <a:prstGeom prst="rect">
                <a:avLst/>
              </a:prstGeom>
              <a:blipFill rotWithShape="1">
                <a:blip r:embed="rId7"/>
                <a:srcRect l="0" t="0" r="0" b="0"/>
                <a:tile tx="0" ty="0" sx="100000" sy="100000" flip="none" algn="tl"/>
              </a:blip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sz="4200">
                    <a:latin typeface="Cochin"/>
                    <a:ea typeface="Cochin"/>
                    <a:cs typeface="Cochin"/>
                    <a:sym typeface="Cochin"/>
                  </a:defRPr>
                </a:lvl1pPr>
              </a:lstStyle>
              <a:p>
                <a:pPr/>
                <a:r>
                  <a:t>Wild Zone</a:t>
                </a:r>
              </a:p>
            </p:txBody>
          </p:sp>
        </p:grpSp>
      </p:grpSp>
      <p:sp>
        <p:nvSpPr>
          <p:cNvPr id="302" name="Overlapping Spheres"/>
          <p:cNvSpPr txBox="1"/>
          <p:nvPr>
            <p:ph type="title"/>
          </p:nvPr>
        </p:nvSpPr>
        <p:spPr>
          <a:xfrm>
            <a:off x="948266" y="839776"/>
            <a:ext cx="11108268" cy="839777"/>
          </a:xfrm>
          <a:prstGeom prst="rect">
            <a:avLst/>
          </a:prstGeom>
        </p:spPr>
        <p:txBody>
          <a:bodyPr anchor="ctr"/>
          <a:lstStyle>
            <a:lvl1pPr defTabSz="385572">
              <a:defRPr b="1" sz="5280">
                <a:solidFill>
                  <a:srgbClr val="000000"/>
                </a:solidFill>
                <a:latin typeface="Cochin"/>
                <a:ea typeface="Cochin"/>
                <a:cs typeface="Cochin"/>
                <a:sym typeface="Cochin"/>
              </a:defRPr>
            </a:lvl1pPr>
          </a:lstStyle>
          <a:p>
            <a:pPr/>
            <a:r>
              <a:t>Overlapping Spheres</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304" name="Thank you"/>
          <p:cNvSpPr txBox="1"/>
          <p:nvPr>
            <p:ph type="title"/>
          </p:nvPr>
        </p:nvSpPr>
        <p:spPr>
          <a:xfrm rot="20352457">
            <a:off x="1270000" y="1565076"/>
            <a:ext cx="10464800" cy="6623448"/>
          </a:xfrm>
          <a:prstGeom prst="rect">
            <a:avLst/>
          </a:prstGeom>
          <a:gradFill>
            <a:gsLst>
              <a:gs pos="0">
                <a:srgbClr val="FADD7F"/>
              </a:gs>
              <a:gs pos="100000">
                <a:srgbClr val="B08916"/>
              </a:gs>
            </a:gsLst>
            <a:lin ang="5400000"/>
          </a:gradFill>
        </p:spPr>
        <p:txBody>
          <a:bodyPr/>
          <a:lstStyle>
            <a:lvl1pPr>
              <a:defRPr sz="7500">
                <a:latin typeface="Zapfino"/>
                <a:ea typeface="Zapfino"/>
                <a:cs typeface="Zapfino"/>
                <a:sym typeface="Zapfino"/>
              </a:defRPr>
            </a:lvl1pPr>
          </a:lstStyle>
          <a:p>
            <a:pPr/>
            <a:r>
              <a:t>Thank you</a:t>
            </a:r>
          </a:p>
        </p:txBody>
      </p:sp>
    </p:spTree>
  </p:cSld>
  <p:clrMapOvr>
    <a:masterClrMapping/>
  </p:clrMapOvr>
  <mc:AlternateContent xmlns:mc="http://schemas.openxmlformats.org/markup-compatibility/2006">
    <mc:Choice xmlns:p14="http://schemas.microsoft.com/office/powerpoint/2010/main" Requires="p14">
      <p:transition spd="slow" advClick="1" p14:dur="1500">
        <p:cover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132" name="Major Works…"/>
          <p:cNvSpPr txBox="1"/>
          <p:nvPr>
            <p:ph type="body" idx="1"/>
          </p:nvPr>
        </p:nvSpPr>
        <p:spPr>
          <a:xfrm>
            <a:off x="952500" y="1159420"/>
            <a:ext cx="11099800" cy="7710241"/>
          </a:xfrm>
          <a:prstGeom prst="rect">
            <a:avLst/>
          </a:prstGeom>
          <a:gradFill>
            <a:gsLst>
              <a:gs pos="0">
                <a:srgbClr val="C3971A"/>
              </a:gs>
              <a:gs pos="100000">
                <a:srgbClr val="DCBD23"/>
              </a:gs>
            </a:gsLst>
            <a:lin ang="5400000"/>
          </a:gradFill>
        </p:spPr>
        <p:txBody>
          <a:bodyPr/>
          <a:lstStyle/>
          <a:p>
            <a:pPr marL="0" indent="0" algn="ctr" defTabSz="414781">
              <a:spcBef>
                <a:spcPts val="0"/>
              </a:spcBef>
              <a:buSzTx/>
              <a:buNone/>
              <a:defRPr b="1" sz="2840">
                <a:latin typeface="Cochin"/>
                <a:ea typeface="Cochin"/>
                <a:cs typeface="Cochin"/>
                <a:sym typeface="Cochin"/>
              </a:defRPr>
            </a:pPr>
            <a:r>
              <a:t>Major Works</a:t>
            </a:r>
          </a:p>
          <a:p>
            <a:pPr marL="162305" indent="-162305" defTabSz="414781">
              <a:spcBef>
                <a:spcPts val="0"/>
              </a:spcBef>
              <a:buSzPct val="80000"/>
              <a:buBlip>
                <a:blip r:embed="rId2"/>
              </a:buBlip>
              <a:defRPr sz="2840">
                <a:latin typeface="Cochin"/>
                <a:ea typeface="Cochin"/>
                <a:cs typeface="Cochin"/>
                <a:sym typeface="Cochin"/>
              </a:defRPr>
            </a:pPr>
          </a:p>
          <a:p>
            <a:pPr marL="162305" indent="-162305" defTabSz="414781">
              <a:spcBef>
                <a:spcPts val="0"/>
              </a:spcBef>
              <a:buSzPct val="80000"/>
              <a:buBlip>
                <a:blip r:embed="rId2"/>
              </a:buBlip>
              <a:defRPr sz="2840">
                <a:latin typeface="Cochin"/>
                <a:ea typeface="Cochin"/>
                <a:cs typeface="Cochin"/>
                <a:sym typeface="Cochin"/>
              </a:defRPr>
            </a:pPr>
          </a:p>
          <a:p>
            <a:pPr marL="162305" indent="-162305" defTabSz="414781">
              <a:lnSpc>
                <a:spcPct val="150000"/>
              </a:lnSpc>
              <a:spcBef>
                <a:spcPts val="0"/>
              </a:spcBef>
              <a:buSzPct val="80000"/>
              <a:buBlip>
                <a:blip r:embed="rId2"/>
              </a:buBlip>
              <a:defRPr sz="2840">
                <a:latin typeface="Cochin"/>
                <a:ea typeface="Cochin"/>
                <a:cs typeface="Cochin"/>
                <a:sym typeface="Cochin"/>
              </a:defRPr>
            </a:pPr>
          </a:p>
          <a:p>
            <a:pPr marL="162305" indent="-162305" defTabSz="414781">
              <a:lnSpc>
                <a:spcPct val="150000"/>
              </a:lnSpc>
              <a:spcBef>
                <a:spcPts val="0"/>
              </a:spcBef>
              <a:buSzPct val="80000"/>
              <a:buBlip>
                <a:blip r:embed="rId2"/>
              </a:buBlip>
              <a:defRPr sz="2484">
                <a:latin typeface="Cochin"/>
                <a:ea typeface="Cochin"/>
                <a:cs typeface="Cochin"/>
                <a:sym typeface="Cochin"/>
              </a:defRPr>
            </a:pPr>
            <a:r>
              <a:rPr b="1"/>
              <a:t>A Literature of Their Own</a:t>
            </a:r>
            <a:r>
              <a:t>: British Women Novelists from Bronte to Lessing (1977); </a:t>
            </a:r>
          </a:p>
          <a:p>
            <a:pPr marL="162305" indent="-162305" defTabSz="414781">
              <a:lnSpc>
                <a:spcPct val="150000"/>
              </a:lnSpc>
              <a:spcBef>
                <a:spcPts val="0"/>
              </a:spcBef>
              <a:buSzPct val="80000"/>
              <a:buBlip>
                <a:blip r:embed="rId2"/>
              </a:buBlip>
              <a:defRPr sz="2484">
                <a:latin typeface="Cochin"/>
                <a:ea typeface="Cochin"/>
                <a:cs typeface="Cochin"/>
                <a:sym typeface="Cochin"/>
              </a:defRPr>
            </a:pPr>
            <a:r>
              <a:rPr b="1"/>
              <a:t>The Female Malady</a:t>
            </a:r>
            <a:r>
              <a:t>: Women,; Madness, and English Culture , 1830-1980 (1985);</a:t>
            </a:r>
          </a:p>
          <a:p>
            <a:pPr marL="162305" indent="-162305" defTabSz="414781">
              <a:lnSpc>
                <a:spcPct val="150000"/>
              </a:lnSpc>
              <a:spcBef>
                <a:spcPts val="0"/>
              </a:spcBef>
              <a:buSzPct val="80000"/>
              <a:buBlip>
                <a:blip r:embed="rId2"/>
              </a:buBlip>
              <a:defRPr sz="2484">
                <a:latin typeface="Cochin"/>
                <a:ea typeface="Cochin"/>
                <a:cs typeface="Cochin"/>
                <a:sym typeface="Cochin"/>
              </a:defRPr>
            </a:pPr>
            <a:r>
              <a:rPr b="1"/>
              <a:t>The New Feminist Criticism</a:t>
            </a:r>
            <a:r>
              <a:t>: Essays an Women, Literature, and Theory (1985).</a:t>
            </a:r>
          </a:p>
          <a:p>
            <a:pPr marL="162305" indent="-162305" defTabSz="414781">
              <a:lnSpc>
                <a:spcPct val="150000"/>
              </a:lnSpc>
              <a:spcBef>
                <a:spcPts val="0"/>
              </a:spcBef>
              <a:buSzPct val="80000"/>
              <a:buBlip>
                <a:blip r:embed="rId2"/>
              </a:buBlip>
              <a:defRPr sz="2484">
                <a:latin typeface="Cochin"/>
                <a:ea typeface="Cochin"/>
                <a:cs typeface="Cochin"/>
                <a:sym typeface="Cochin"/>
              </a:defRPr>
            </a:pPr>
            <a:r>
              <a:rPr b="1"/>
              <a:t>Inventing Herself. </a:t>
            </a:r>
            <a:r>
              <a:t>2001</a:t>
            </a:r>
          </a:p>
          <a:p>
            <a:pPr marL="162305" indent="-162305" defTabSz="414781">
              <a:lnSpc>
                <a:spcPct val="150000"/>
              </a:lnSpc>
              <a:spcBef>
                <a:spcPts val="0"/>
              </a:spcBef>
              <a:buSzPct val="80000"/>
              <a:buBlip>
                <a:blip r:embed="rId2"/>
              </a:buBlip>
              <a:defRPr sz="2484">
                <a:latin typeface="Cochin"/>
                <a:ea typeface="Cochin"/>
                <a:cs typeface="Cochin"/>
                <a:sym typeface="Cochin"/>
              </a:defRPr>
            </a:pPr>
            <a:r>
              <a:t>"</a:t>
            </a:r>
            <a:r>
              <a:rPr b="1"/>
              <a:t>Towards a Feminist Poetics</a:t>
            </a:r>
            <a:r>
              <a:t>," 1979.</a:t>
            </a:r>
          </a:p>
          <a:p>
            <a:pPr marL="162305" indent="-162305" defTabSz="414781">
              <a:lnSpc>
                <a:spcPct val="150000"/>
              </a:lnSpc>
              <a:spcBef>
                <a:spcPts val="0"/>
              </a:spcBef>
              <a:buSzPct val="80000"/>
              <a:buBlip>
                <a:blip r:embed="rId2"/>
              </a:buBlip>
              <a:defRPr sz="2484">
                <a:latin typeface="Cochin"/>
                <a:ea typeface="Cochin"/>
                <a:cs typeface="Cochin"/>
                <a:sym typeface="Cochin"/>
              </a:defRPr>
            </a:pPr>
            <a:r>
              <a:t>"</a:t>
            </a:r>
            <a:r>
              <a:rPr b="1"/>
              <a:t>Feminist Criticism in the Wilderness</a:t>
            </a:r>
            <a:r>
              <a:t>," </a:t>
            </a:r>
            <a:r>
              <a:rPr i="1"/>
              <a:t>Critical Inquiry</a:t>
            </a:r>
            <a:r>
              <a:t> 8. University of Chicago: Winter, 1981.</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grpSp>
        <p:nvGrpSpPr>
          <p:cNvPr id="143" name="Group"/>
          <p:cNvGrpSpPr/>
          <p:nvPr/>
        </p:nvGrpSpPr>
        <p:grpSpPr>
          <a:xfrm>
            <a:off x="139744" y="1779912"/>
            <a:ext cx="12338088" cy="5816050"/>
            <a:chOff x="0" y="0"/>
            <a:chExt cx="12338087" cy="5816048"/>
          </a:xfrm>
        </p:grpSpPr>
        <p:sp>
          <p:nvSpPr>
            <p:cNvPr id="134" name="Arrow"/>
            <p:cNvSpPr/>
            <p:nvPr/>
          </p:nvSpPr>
          <p:spPr>
            <a:xfrm rot="2729429">
              <a:off x="6621481" y="1326536"/>
              <a:ext cx="2038918" cy="3515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35" y="7344"/>
                  </a:moveTo>
                  <a:lnTo>
                    <a:pt x="16935" y="0"/>
                  </a:lnTo>
                  <a:lnTo>
                    <a:pt x="21600" y="10800"/>
                  </a:lnTo>
                  <a:lnTo>
                    <a:pt x="16935" y="21600"/>
                  </a:lnTo>
                  <a:lnTo>
                    <a:pt x="16935" y="14256"/>
                  </a:lnTo>
                  <a:lnTo>
                    <a:pt x="0" y="14256"/>
                  </a:lnTo>
                  <a:lnTo>
                    <a:pt x="0" y="7344"/>
                  </a:lnTo>
                  <a:close/>
                </a:path>
              </a:pathLst>
            </a:custGeom>
            <a:solidFill>
              <a:srgbClr val="000000"/>
            </a:solidFill>
            <a:ln w="12700" cap="flat">
              <a:noFill/>
              <a:miter lim="400000"/>
            </a:ln>
            <a:effectLst>
              <a:outerShdw sx="100000" sy="100000" kx="0" ky="0" algn="b" rotWithShape="0" blurRad="25400" dist="0" dir="16200000">
                <a:srgbClr val="000000">
                  <a:alpha val="50000"/>
                </a:srgbClr>
              </a:outerShdw>
            </a:effectLst>
          </p:spPr>
          <p:txBody>
            <a:bodyPr wrap="square" lIns="27093" tIns="27093" rIns="27093" bIns="27093" numCol="1" anchor="ctr">
              <a:noAutofit/>
            </a:bodyPr>
            <a:lstStyle/>
            <a:p>
              <a:pPr defTabSz="460586">
                <a:defRPr b="1" sz="3000">
                  <a:effectLst>
                    <a:outerShdw sx="100000" sy="100000" kx="0" ky="0" algn="b" rotWithShape="0" blurRad="63500" dist="25400" dir="2700000">
                      <a:srgbClr val="000000">
                        <a:alpha val="70000"/>
                      </a:srgbClr>
                    </a:outerShdw>
                  </a:effectLst>
                  <a:latin typeface="Cochin"/>
                  <a:ea typeface="Cochin"/>
                  <a:cs typeface="Cochin"/>
                  <a:sym typeface="Cochin"/>
                </a:defRPr>
              </a:pPr>
            </a:p>
          </p:txBody>
        </p:sp>
        <p:sp>
          <p:nvSpPr>
            <p:cNvPr id="135" name="Towards a Feminist Poetics - 1979"/>
            <p:cNvSpPr txBox="1"/>
            <p:nvPr/>
          </p:nvSpPr>
          <p:spPr>
            <a:xfrm>
              <a:off x="0" y="2210065"/>
              <a:ext cx="5943545" cy="1247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b="1" sz="4000">
                  <a:latin typeface="Cochin"/>
                  <a:ea typeface="Cochin"/>
                  <a:cs typeface="Cochin"/>
                  <a:sym typeface="Cochin"/>
                </a:defRPr>
              </a:lvl1pPr>
            </a:lstStyle>
            <a:p>
              <a:pPr/>
              <a:r>
                <a:t>Towards a Feminist Poetics - 1979</a:t>
              </a:r>
            </a:p>
          </p:txBody>
        </p:sp>
        <p:sp>
          <p:nvSpPr>
            <p:cNvPr id="136" name="Feminist Criticism in the wilderness - 1981"/>
            <p:cNvSpPr txBox="1"/>
            <p:nvPr/>
          </p:nvSpPr>
          <p:spPr>
            <a:xfrm>
              <a:off x="6394541" y="2388227"/>
              <a:ext cx="5943547" cy="1247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b="1" sz="4000">
                  <a:latin typeface="Cochin"/>
                  <a:ea typeface="Cochin"/>
                  <a:cs typeface="Cochin"/>
                  <a:sym typeface="Cochin"/>
                </a:defRPr>
              </a:lvl1pPr>
            </a:lstStyle>
            <a:p>
              <a:pPr/>
              <a:r>
                <a:t>Feminist Criticism in the wilderness - 1981</a:t>
              </a:r>
            </a:p>
          </p:txBody>
        </p:sp>
        <p:sp>
          <p:nvSpPr>
            <p:cNvPr id="137" name="Feminist Criticism for…"/>
            <p:cNvSpPr txBox="1"/>
            <p:nvPr/>
          </p:nvSpPr>
          <p:spPr>
            <a:xfrm>
              <a:off x="7024794" y="4449528"/>
              <a:ext cx="5128600" cy="12479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7093" tIns="27093" rIns="27093" bIns="27093" numCol="1" anchor="ctr">
              <a:spAutoFit/>
            </a:bodyPr>
            <a:lstStyle/>
            <a:p>
              <a:pPr defTabSz="460586">
                <a:defRPr b="1" sz="4000">
                  <a:latin typeface="Cochin"/>
                  <a:ea typeface="Cochin"/>
                  <a:cs typeface="Cochin"/>
                  <a:sym typeface="Cochin"/>
                </a:defRPr>
              </a:pPr>
              <a:r>
                <a:t>Feminist Criticism for </a:t>
              </a:r>
            </a:p>
            <a:p>
              <a:pPr defTabSz="460586">
                <a:defRPr b="1" sz="4000">
                  <a:latin typeface="Cochin"/>
                  <a:ea typeface="Cochin"/>
                  <a:cs typeface="Cochin"/>
                  <a:sym typeface="Cochin"/>
                </a:defRPr>
              </a:pPr>
              <a:r>
                <a:t>theoretical Consensus</a:t>
              </a:r>
            </a:p>
          </p:txBody>
        </p:sp>
        <p:sp>
          <p:nvSpPr>
            <p:cNvPr id="138" name="Arrow"/>
            <p:cNvSpPr/>
            <p:nvPr/>
          </p:nvSpPr>
          <p:spPr>
            <a:xfrm rot="5315510">
              <a:off x="2471178" y="3944975"/>
              <a:ext cx="1191895" cy="353254"/>
            </a:xfrm>
            <a:prstGeom prst="rightArrow">
              <a:avLst>
                <a:gd name="adj1" fmla="val 32000"/>
                <a:gd name="adj2" fmla="val 86763"/>
              </a:avLst>
            </a:prstGeom>
            <a:solidFill>
              <a:srgbClr val="000000"/>
            </a:solidFill>
            <a:ln w="12700" cap="flat">
              <a:noFill/>
              <a:miter lim="400000"/>
            </a:ln>
            <a:effectLst>
              <a:outerShdw sx="100000" sy="100000" kx="0" ky="0" algn="b" rotWithShape="0" blurRad="25400" dist="0" dir="16200000">
                <a:srgbClr val="000000">
                  <a:alpha val="50000"/>
                </a:srgbClr>
              </a:outerShdw>
            </a:effectLst>
          </p:spPr>
          <p:txBody>
            <a:bodyPr wrap="square" lIns="27093" tIns="27093" rIns="27093" bIns="27093" numCol="1" anchor="ctr">
              <a:noAutofit/>
            </a:bodyPr>
            <a:lstStyle/>
            <a:p>
              <a:pPr defTabSz="460586">
                <a:defRPr b="1" sz="3000">
                  <a:effectLst>
                    <a:outerShdw sx="100000" sy="100000" kx="0" ky="0" algn="b" rotWithShape="0" blurRad="63500" dist="25400" dir="2700000">
                      <a:srgbClr val="000000">
                        <a:alpha val="70000"/>
                      </a:srgbClr>
                    </a:outerShdw>
                  </a:effectLst>
                  <a:latin typeface="Cochin"/>
                  <a:ea typeface="Cochin"/>
                  <a:cs typeface="Cochin"/>
                  <a:sym typeface="Cochin"/>
                </a:defRPr>
              </a:pPr>
            </a:p>
          </p:txBody>
        </p:sp>
        <p:sp>
          <p:nvSpPr>
            <p:cNvPr id="139" name="Two Essays"/>
            <p:cNvSpPr txBox="1"/>
            <p:nvPr/>
          </p:nvSpPr>
          <p:spPr>
            <a:xfrm>
              <a:off x="5209472" y="0"/>
              <a:ext cx="2616539" cy="651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7093" tIns="27093" rIns="27093" bIns="27093" numCol="1" anchor="ctr">
              <a:spAutoFit/>
            </a:bodyPr>
            <a:lstStyle>
              <a:lvl1pPr defTabSz="460586">
                <a:defRPr b="1" sz="4000">
                  <a:latin typeface="Cochin"/>
                  <a:ea typeface="Cochin"/>
                  <a:cs typeface="Cochin"/>
                  <a:sym typeface="Cochin"/>
                </a:defRPr>
              </a:lvl1pPr>
            </a:lstStyle>
            <a:p>
              <a:pPr/>
              <a:r>
                <a:t>Two Essays</a:t>
              </a:r>
            </a:p>
          </p:txBody>
        </p:sp>
        <p:sp>
          <p:nvSpPr>
            <p:cNvPr id="140" name="Arrow"/>
            <p:cNvSpPr/>
            <p:nvPr/>
          </p:nvSpPr>
          <p:spPr>
            <a:xfrm flipH="1" rot="18701770">
              <a:off x="4575935" y="1340082"/>
              <a:ext cx="2038917" cy="3515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935" y="7344"/>
                  </a:moveTo>
                  <a:lnTo>
                    <a:pt x="16935" y="0"/>
                  </a:lnTo>
                  <a:lnTo>
                    <a:pt x="21600" y="10800"/>
                  </a:lnTo>
                  <a:lnTo>
                    <a:pt x="16935" y="21600"/>
                  </a:lnTo>
                  <a:lnTo>
                    <a:pt x="16935" y="14256"/>
                  </a:lnTo>
                  <a:lnTo>
                    <a:pt x="0" y="14256"/>
                  </a:lnTo>
                  <a:lnTo>
                    <a:pt x="0" y="7344"/>
                  </a:lnTo>
                  <a:close/>
                </a:path>
              </a:pathLst>
            </a:custGeom>
            <a:solidFill>
              <a:srgbClr val="000000"/>
            </a:solidFill>
            <a:ln w="12700" cap="flat">
              <a:noFill/>
              <a:miter lim="400000"/>
            </a:ln>
            <a:effectLst>
              <a:outerShdw sx="100000" sy="100000" kx="0" ky="0" algn="b" rotWithShape="0" blurRad="25400" dist="0" dir="16200000">
                <a:srgbClr val="000000">
                  <a:alpha val="50000"/>
                </a:srgbClr>
              </a:outerShdw>
            </a:effectLst>
          </p:spPr>
          <p:txBody>
            <a:bodyPr wrap="square" lIns="27093" tIns="27093" rIns="27093" bIns="27093" numCol="1" anchor="ctr">
              <a:noAutofit/>
            </a:bodyPr>
            <a:lstStyle/>
            <a:p>
              <a:pPr defTabSz="460586">
                <a:defRPr b="1" sz="3000">
                  <a:effectLst>
                    <a:outerShdw sx="100000" sy="100000" kx="0" ky="0" algn="b" rotWithShape="0" blurRad="63500" dist="25400" dir="2700000">
                      <a:srgbClr val="000000">
                        <a:alpha val="70000"/>
                      </a:srgbClr>
                    </a:outerShdw>
                  </a:effectLst>
                  <a:latin typeface="Cochin"/>
                  <a:ea typeface="Cochin"/>
                  <a:cs typeface="Cochin"/>
                  <a:sym typeface="Cochin"/>
                </a:defRPr>
              </a:pPr>
            </a:p>
          </p:txBody>
        </p:sp>
        <p:sp>
          <p:nvSpPr>
            <p:cNvPr id="141" name="Feminist Critical…"/>
            <p:cNvSpPr txBox="1"/>
            <p:nvPr/>
          </p:nvSpPr>
          <p:spPr>
            <a:xfrm>
              <a:off x="1222926" y="4568062"/>
              <a:ext cx="3829135" cy="12479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27093" tIns="27093" rIns="27093" bIns="27093" numCol="1" anchor="ctr">
              <a:spAutoFit/>
            </a:bodyPr>
            <a:lstStyle/>
            <a:p>
              <a:pPr defTabSz="460586">
                <a:defRPr b="1" sz="4000">
                  <a:latin typeface="Cochin"/>
                  <a:ea typeface="Cochin"/>
                  <a:cs typeface="Cochin"/>
                  <a:sym typeface="Cochin"/>
                </a:defRPr>
              </a:pPr>
              <a:r>
                <a:t>Feminist Critical</a:t>
              </a:r>
            </a:p>
            <a:p>
              <a:pPr defTabSz="460586">
                <a:defRPr b="1" sz="4000">
                  <a:latin typeface="Cochin"/>
                  <a:ea typeface="Cochin"/>
                  <a:cs typeface="Cochin"/>
                  <a:sym typeface="Cochin"/>
                </a:defRPr>
              </a:pPr>
              <a:r>
                <a:t>Practice</a:t>
              </a:r>
            </a:p>
          </p:txBody>
        </p:sp>
        <p:sp>
          <p:nvSpPr>
            <p:cNvPr id="142" name="Arrow"/>
            <p:cNvSpPr/>
            <p:nvPr/>
          </p:nvSpPr>
          <p:spPr>
            <a:xfrm rot="5375510">
              <a:off x="8763207" y="3978609"/>
              <a:ext cx="976438" cy="283634"/>
            </a:xfrm>
            <a:prstGeom prst="rightArrow">
              <a:avLst>
                <a:gd name="adj1" fmla="val 32000"/>
                <a:gd name="adj2" fmla="val 152836"/>
              </a:avLst>
            </a:prstGeom>
            <a:solidFill>
              <a:srgbClr val="000000"/>
            </a:solidFill>
            <a:ln w="12700" cap="flat">
              <a:noFill/>
              <a:miter lim="400000"/>
            </a:ln>
            <a:effectLst>
              <a:outerShdw sx="100000" sy="100000" kx="0" ky="0" algn="b" rotWithShape="0" blurRad="25400" dist="0" dir="16200000">
                <a:srgbClr val="000000">
                  <a:alpha val="50000"/>
                </a:srgbClr>
              </a:outerShdw>
            </a:effectLst>
          </p:spPr>
          <p:txBody>
            <a:bodyPr wrap="square" lIns="27093" tIns="27093" rIns="27093" bIns="27093" numCol="1" anchor="ctr">
              <a:noAutofit/>
            </a:bodyPr>
            <a:lstStyle/>
            <a:p>
              <a:pPr defTabSz="460586">
                <a:defRPr b="1" sz="3000">
                  <a:effectLst>
                    <a:outerShdw sx="100000" sy="100000" kx="0" ky="0" algn="b" rotWithShape="0" blurRad="63500" dist="25400" dir="2700000">
                      <a:srgbClr val="000000">
                        <a:alpha val="70000"/>
                      </a:srgbClr>
                    </a:outerShdw>
                  </a:effectLst>
                  <a:latin typeface="Cochin"/>
                  <a:ea typeface="Cochin"/>
                  <a:cs typeface="Cochin"/>
                  <a:sym typeface="Cochin"/>
                </a:defRPr>
              </a:pPr>
            </a:p>
          </p:txBody>
        </p:sp>
      </p:gr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145" name="Feminist Criticism in the Wilderness…"/>
          <p:cNvSpPr txBox="1"/>
          <p:nvPr>
            <p:ph type="body" idx="1"/>
          </p:nvPr>
        </p:nvSpPr>
        <p:spPr>
          <a:xfrm>
            <a:off x="952500" y="1885950"/>
            <a:ext cx="11099800" cy="6286500"/>
          </a:xfrm>
          <a:prstGeom prst="rect">
            <a:avLst/>
          </a:prstGeom>
          <a:gradFill>
            <a:gsLst>
              <a:gs pos="0">
                <a:srgbClr val="C3971A"/>
              </a:gs>
              <a:gs pos="100000">
                <a:srgbClr val="C3971A"/>
              </a:gs>
            </a:gsLst>
          </a:gradFill>
        </p:spPr>
        <p:txBody>
          <a:bodyPr/>
          <a:lstStyle/>
          <a:p>
            <a:pPr marL="0" indent="370331" algn="ctr" defTabSz="370331">
              <a:lnSpc>
                <a:spcPct val="150000"/>
              </a:lnSpc>
              <a:spcBef>
                <a:spcPts val="0"/>
              </a:spcBef>
              <a:buSzTx/>
              <a:buNone/>
              <a:defRPr b="1" sz="3240">
                <a:uFill>
                  <a:solidFill>
                    <a:srgbClr val="000000"/>
                  </a:solidFill>
                </a:uFill>
                <a:latin typeface="Cochin"/>
                <a:ea typeface="Cochin"/>
                <a:cs typeface="Cochin"/>
                <a:sym typeface="Cochin"/>
              </a:defRPr>
            </a:pPr>
            <a:r>
              <a:t>Feminist Criticism in the Wilderness</a:t>
            </a:r>
          </a:p>
          <a:p>
            <a:pPr marL="555498" indent="-185165" defTabSz="370331">
              <a:lnSpc>
                <a:spcPct val="150000"/>
              </a:lnSpc>
              <a:spcBef>
                <a:spcPts val="0"/>
              </a:spcBef>
              <a:buSzPct val="80000"/>
              <a:buBlip>
                <a:blip r:embed="rId2"/>
              </a:buBlip>
              <a:defRPr b="1" sz="2430">
                <a:uFill>
                  <a:solidFill>
                    <a:srgbClr val="000000"/>
                  </a:solidFill>
                </a:uFill>
                <a:latin typeface="Cochin"/>
                <a:ea typeface="Cochin"/>
                <a:cs typeface="Cochin"/>
                <a:sym typeface="Cochin"/>
              </a:defRPr>
            </a:pPr>
          </a:p>
          <a:p>
            <a:pPr marL="555498" indent="-185165" defTabSz="370331">
              <a:lnSpc>
                <a:spcPct val="150000"/>
              </a:lnSpc>
              <a:spcBef>
                <a:spcPts val="0"/>
              </a:spcBef>
              <a:buSzPct val="80000"/>
              <a:buBlip>
                <a:blip r:embed="rId2"/>
              </a:buBlip>
              <a:defRPr sz="2835">
                <a:uFill>
                  <a:solidFill>
                    <a:srgbClr val="000000"/>
                  </a:solidFill>
                </a:uFill>
                <a:latin typeface="Cochin"/>
                <a:ea typeface="Cochin"/>
                <a:cs typeface="Cochin"/>
                <a:sym typeface="Cochin"/>
              </a:defRPr>
            </a:pPr>
            <a:r>
              <a:rPr>
                <a:uFillTx/>
              </a:rPr>
              <a:t>"But if, in the 1980s feminist literary critics are still wandering in wilderness, we are in good company for, as Geoffrey Hartman tells us, all criticism is in the wilderness”</a:t>
            </a:r>
            <a:endParaRPr>
              <a:uFillTx/>
            </a:endParaRPr>
          </a:p>
          <a:p>
            <a:pPr marL="555498" indent="-185165" defTabSz="370331">
              <a:lnSpc>
                <a:spcPct val="150000"/>
              </a:lnSpc>
              <a:spcBef>
                <a:spcPts val="0"/>
              </a:spcBef>
              <a:buSzPct val="80000"/>
              <a:buBlip>
                <a:blip r:embed="rId2"/>
              </a:buBlip>
              <a:defRPr sz="2835">
                <a:uFill>
                  <a:solidFill>
                    <a:srgbClr val="000000"/>
                  </a:solidFill>
                </a:uFill>
                <a:latin typeface="Cochin"/>
                <a:ea typeface="Cochin"/>
                <a:cs typeface="Cochin"/>
                <a:sym typeface="Cochin"/>
              </a:defRPr>
            </a:pPr>
            <a:endParaRPr>
              <a:uFillTx/>
            </a:endParaRPr>
          </a:p>
          <a:p>
            <a:pPr marL="555498" indent="-185165" defTabSz="370331">
              <a:lnSpc>
                <a:spcPct val="150000"/>
              </a:lnSpc>
              <a:spcBef>
                <a:spcPts val="800"/>
              </a:spcBef>
              <a:buSzPct val="80000"/>
              <a:buBlip>
                <a:blip r:embed="rId2"/>
              </a:buBlip>
              <a:defRPr sz="2835">
                <a:uFill>
                  <a:solidFill>
                    <a:srgbClr val="000000"/>
                  </a:solidFill>
                </a:uFill>
                <a:latin typeface="Cochin"/>
                <a:ea typeface="Cochin"/>
                <a:cs typeface="Cochin"/>
                <a:sym typeface="Cochin"/>
              </a:defRPr>
            </a:pPr>
            <a:r>
              <a:rPr>
                <a:uFillTx/>
              </a:rPr>
              <a:t>“Yet between feminist ideology and the liberal ideal of dis- interestedness lies the wilderness of theory, which we too must make our home” </a:t>
            </a:r>
            <a:endParaRPr>
              <a:uFillTx/>
            </a:endParaR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20068212" scaled="0"/>
        </a:gradFill>
      </p:bgPr>
    </p:bg>
    <p:spTree>
      <p:nvGrpSpPr>
        <p:cNvPr id="1" name=""/>
        <p:cNvGrpSpPr/>
        <p:nvPr/>
      </p:nvGrpSpPr>
      <p:grpSpPr>
        <a:xfrm>
          <a:off x="0" y="0"/>
          <a:ext cx="0" cy="0"/>
          <a:chOff x="0" y="0"/>
          <a:chExt cx="0" cy="0"/>
        </a:xfrm>
      </p:grpSpPr>
      <p:sp>
        <p:nvSpPr>
          <p:cNvPr id="147" name="In A Literature of Their Own, Elaine Showalter embarks on another classification, the construction of the female tradition.…"/>
          <p:cNvSpPr txBox="1"/>
          <p:nvPr>
            <p:ph type="body" idx="1"/>
          </p:nvPr>
        </p:nvSpPr>
        <p:spPr>
          <a:xfrm>
            <a:off x="774700" y="1930400"/>
            <a:ext cx="11099800" cy="6286500"/>
          </a:xfrm>
          <a:prstGeom prst="rect">
            <a:avLst/>
          </a:prstGeom>
          <a:gradFill>
            <a:gsLst>
              <a:gs pos="0">
                <a:srgbClr val="C3971A"/>
              </a:gs>
              <a:gs pos="100000">
                <a:srgbClr val="DCBD23"/>
              </a:gs>
            </a:gsLst>
            <a:lin ang="5400000"/>
          </a:gradFill>
        </p:spPr>
        <p:txBody>
          <a:bodyPr/>
          <a:lstStyle/>
          <a:p>
            <a:pPr marL="228600" indent="-228600">
              <a:spcBef>
                <a:spcPts val="0"/>
              </a:spcBef>
              <a:buSzPct val="80000"/>
              <a:buBlip>
                <a:blip r:embed="rId2"/>
              </a:buBlip>
              <a:defRPr sz="3500">
                <a:latin typeface="Cochin"/>
                <a:ea typeface="Cochin"/>
                <a:cs typeface="Cochin"/>
                <a:sym typeface="Cochin"/>
              </a:defRPr>
            </a:pPr>
            <a:r>
              <a:t>In </a:t>
            </a:r>
            <a:r>
              <a:rPr b="1"/>
              <a:t>A Literature of Their Own</a:t>
            </a:r>
            <a:r>
              <a:t>, Elaine Showalter embarks on another classification, the construction of the female tradition. </a:t>
            </a:r>
          </a:p>
          <a:p>
            <a:pPr marL="228600" indent="-228600">
              <a:spcBef>
                <a:spcPts val="0"/>
              </a:spcBef>
              <a:buSzPct val="80000"/>
              <a:buBlip>
                <a:blip r:embed="rId2"/>
              </a:buBlip>
              <a:defRPr sz="3500">
                <a:latin typeface="Cochin"/>
                <a:ea typeface="Cochin"/>
                <a:cs typeface="Cochin"/>
                <a:sym typeface="Cochin"/>
              </a:defRPr>
            </a:pPr>
          </a:p>
          <a:p>
            <a:pPr marL="228600" indent="-228600">
              <a:spcBef>
                <a:spcPts val="0"/>
              </a:spcBef>
              <a:buSzPct val="80000"/>
              <a:buBlip>
                <a:blip r:embed="rId2"/>
              </a:buBlip>
              <a:defRPr sz="3500">
                <a:latin typeface="Cochin"/>
                <a:ea typeface="Cochin"/>
                <a:cs typeface="Cochin"/>
                <a:sym typeface="Cochin"/>
              </a:defRPr>
            </a:pPr>
            <a:r>
              <a:t>“each generation of women writers has found itself, in a sense, without a history, forced to rediscover the past anew, forging again and again the consciousness of their sex".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grpSp>
        <p:nvGrpSpPr>
          <p:cNvPr id="165" name="Group"/>
          <p:cNvGrpSpPr/>
          <p:nvPr/>
        </p:nvGrpSpPr>
        <p:grpSpPr>
          <a:xfrm>
            <a:off x="1047084" y="3045962"/>
            <a:ext cx="11781305" cy="4788675"/>
            <a:chOff x="0" y="0"/>
            <a:chExt cx="11781304" cy="4788674"/>
          </a:xfrm>
        </p:grpSpPr>
        <p:sp>
          <p:nvSpPr>
            <p:cNvPr id="149" name="Line"/>
            <p:cNvSpPr/>
            <p:nvPr/>
          </p:nvSpPr>
          <p:spPr>
            <a:xfrm>
              <a:off x="7570404" y="1214204"/>
              <a:ext cx="2249467" cy="2369578"/>
            </a:xfrm>
            <a:custGeom>
              <a:avLst/>
              <a:gdLst/>
              <a:ahLst/>
              <a:cxnLst>
                <a:cxn ang="0">
                  <a:pos x="wd2" y="hd2"/>
                </a:cxn>
                <a:cxn ang="5400000">
                  <a:pos x="wd2" y="hd2"/>
                </a:cxn>
                <a:cxn ang="10800000">
                  <a:pos x="wd2" y="hd2"/>
                </a:cxn>
                <a:cxn ang="16200000">
                  <a:pos x="wd2" y="hd2"/>
                </a:cxn>
              </a:cxnLst>
              <a:rect l="0" t="0" r="r" b="b"/>
              <a:pathLst>
                <a:path w="17995" h="17819" fill="norm" stroke="1" extrusionOk="0">
                  <a:moveTo>
                    <a:pt x="11570" y="17140"/>
                  </a:moveTo>
                  <a:cubicBezTo>
                    <a:pt x="18394" y="15241"/>
                    <a:pt x="20087" y="6893"/>
                    <a:pt x="15169" y="2366"/>
                  </a:cubicBezTo>
                  <a:cubicBezTo>
                    <a:pt x="10363" y="-2059"/>
                    <a:pt x="2318" y="-149"/>
                    <a:pt x="331" y="7034"/>
                  </a:cubicBezTo>
                  <a:cubicBezTo>
                    <a:pt x="-1513" y="13702"/>
                    <a:pt x="4642" y="19541"/>
                    <a:pt x="11232" y="17352"/>
                  </a:cubicBezTo>
                </a:path>
              </a:pathLst>
            </a:custGeom>
            <a:noFill/>
            <a:ln w="165100" cap="flat">
              <a:solidFill>
                <a:srgbClr val="1364A7"/>
              </a:solidFill>
              <a:prstDash val="solid"/>
              <a:miter lim="400000"/>
            </a:ln>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0" name="Line"/>
            <p:cNvSpPr/>
            <p:nvPr/>
          </p:nvSpPr>
          <p:spPr>
            <a:xfrm flipV="1">
              <a:off x="9392787" y="679114"/>
              <a:ext cx="729777" cy="729777"/>
            </a:xfrm>
            <a:prstGeom prst="line">
              <a:avLst/>
            </a:prstGeom>
            <a:noFill/>
            <a:ln w="165100" cap="flat">
              <a:solidFill>
                <a:srgbClr val="1364A7"/>
              </a:solidFill>
              <a:prstDash val="solid"/>
              <a:miter lim="400000"/>
              <a:tailEnd type="triangle" w="med" len="med"/>
            </a:ln>
            <a:effectLst>
              <a:outerShdw sx="100000" sy="100000" kx="0" ky="0" algn="b" rotWithShape="0" blurRad="50800" dist="0" dir="16200000">
                <a:srgbClr val="000000">
                  <a:alpha val="50000"/>
                </a:srgbClr>
              </a:outerShdw>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51" name="Line"/>
            <p:cNvSpPr/>
            <p:nvPr/>
          </p:nvSpPr>
          <p:spPr>
            <a:xfrm>
              <a:off x="322937" y="1078738"/>
              <a:ext cx="2249467" cy="2369577"/>
            </a:xfrm>
            <a:custGeom>
              <a:avLst/>
              <a:gdLst/>
              <a:ahLst/>
              <a:cxnLst>
                <a:cxn ang="0">
                  <a:pos x="wd2" y="hd2"/>
                </a:cxn>
                <a:cxn ang="5400000">
                  <a:pos x="wd2" y="hd2"/>
                </a:cxn>
                <a:cxn ang="10800000">
                  <a:pos x="wd2" y="hd2"/>
                </a:cxn>
                <a:cxn ang="16200000">
                  <a:pos x="wd2" y="hd2"/>
                </a:cxn>
              </a:cxnLst>
              <a:rect l="0" t="0" r="r" b="b"/>
              <a:pathLst>
                <a:path w="17995" h="17819" fill="norm" stroke="1" extrusionOk="0">
                  <a:moveTo>
                    <a:pt x="11570" y="17140"/>
                  </a:moveTo>
                  <a:cubicBezTo>
                    <a:pt x="18394" y="15241"/>
                    <a:pt x="20087" y="6893"/>
                    <a:pt x="15169" y="2366"/>
                  </a:cubicBezTo>
                  <a:cubicBezTo>
                    <a:pt x="10363" y="-2059"/>
                    <a:pt x="2318" y="-149"/>
                    <a:pt x="331" y="7034"/>
                  </a:cubicBezTo>
                  <a:cubicBezTo>
                    <a:pt x="-1513" y="13702"/>
                    <a:pt x="4642" y="19541"/>
                    <a:pt x="11232" y="17352"/>
                  </a:cubicBezTo>
                </a:path>
              </a:pathLst>
            </a:custGeom>
            <a:noFill/>
            <a:ln w="165100" cap="flat">
              <a:solidFill>
                <a:srgbClr val="1364A7"/>
              </a:solidFill>
              <a:prstDash val="solid"/>
              <a:miter lim="400000"/>
            </a:ln>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2" name="Line"/>
            <p:cNvSpPr/>
            <p:nvPr/>
          </p:nvSpPr>
          <p:spPr>
            <a:xfrm flipV="1">
              <a:off x="2145320" y="543648"/>
              <a:ext cx="729777" cy="729776"/>
            </a:xfrm>
            <a:prstGeom prst="line">
              <a:avLst/>
            </a:prstGeom>
            <a:noFill/>
            <a:ln w="165100" cap="flat">
              <a:solidFill>
                <a:srgbClr val="1364A7"/>
              </a:solidFill>
              <a:prstDash val="solid"/>
              <a:miter lim="400000"/>
              <a:tailEnd type="triangle" w="med" len="med"/>
            </a:ln>
            <a:effectLst>
              <a:outerShdw sx="100000" sy="100000" kx="0" ky="0" algn="b" rotWithShape="0" blurRad="50800" dist="0" dir="16200000">
                <a:srgbClr val="000000">
                  <a:alpha val="50000"/>
                </a:srgbClr>
              </a:outerShdw>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53" name="Line"/>
            <p:cNvSpPr/>
            <p:nvPr/>
          </p:nvSpPr>
          <p:spPr>
            <a:xfrm>
              <a:off x="3994084" y="1146471"/>
              <a:ext cx="2249467" cy="2369578"/>
            </a:xfrm>
            <a:custGeom>
              <a:avLst/>
              <a:gdLst/>
              <a:ahLst/>
              <a:cxnLst>
                <a:cxn ang="0">
                  <a:pos x="wd2" y="hd2"/>
                </a:cxn>
                <a:cxn ang="5400000">
                  <a:pos x="wd2" y="hd2"/>
                </a:cxn>
                <a:cxn ang="10800000">
                  <a:pos x="wd2" y="hd2"/>
                </a:cxn>
                <a:cxn ang="16200000">
                  <a:pos x="wd2" y="hd2"/>
                </a:cxn>
              </a:cxnLst>
              <a:rect l="0" t="0" r="r" b="b"/>
              <a:pathLst>
                <a:path w="17995" h="17819" fill="norm" stroke="1" extrusionOk="0">
                  <a:moveTo>
                    <a:pt x="11570" y="17140"/>
                  </a:moveTo>
                  <a:cubicBezTo>
                    <a:pt x="18394" y="15241"/>
                    <a:pt x="20087" y="6893"/>
                    <a:pt x="15169" y="2366"/>
                  </a:cubicBezTo>
                  <a:cubicBezTo>
                    <a:pt x="10363" y="-2059"/>
                    <a:pt x="2318" y="-149"/>
                    <a:pt x="331" y="7034"/>
                  </a:cubicBezTo>
                  <a:cubicBezTo>
                    <a:pt x="-1513" y="13702"/>
                    <a:pt x="4642" y="19541"/>
                    <a:pt x="11232" y="17352"/>
                  </a:cubicBezTo>
                </a:path>
              </a:pathLst>
            </a:custGeom>
            <a:noFill/>
            <a:ln w="165100" cap="flat">
              <a:solidFill>
                <a:srgbClr val="1364A7"/>
              </a:solidFill>
              <a:prstDash val="solid"/>
              <a:miter lim="400000"/>
            </a:ln>
            <a:effectLst/>
          </p:spPr>
          <p:txBody>
            <a:bodyPr wrap="square" lIns="27093" tIns="27093" rIns="27093" bIns="27093" numCol="1" anchor="ctr">
              <a:noAutofit/>
            </a:bodyPr>
            <a:lstStyle/>
            <a:p>
              <a:pPr defTabSz="460586">
                <a:defRPr sz="3000">
                  <a:solidFill>
                    <a:srgbClr val="FFFFFF"/>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4" name="Line"/>
            <p:cNvSpPr/>
            <p:nvPr/>
          </p:nvSpPr>
          <p:spPr>
            <a:xfrm flipV="1">
              <a:off x="5816467" y="611381"/>
              <a:ext cx="729776" cy="729777"/>
            </a:xfrm>
            <a:prstGeom prst="line">
              <a:avLst/>
            </a:prstGeom>
            <a:noFill/>
            <a:ln w="165100" cap="flat">
              <a:solidFill>
                <a:srgbClr val="1364A7"/>
              </a:solidFill>
              <a:prstDash val="solid"/>
              <a:miter lim="400000"/>
              <a:tailEnd type="triangle" w="med" len="med"/>
            </a:ln>
            <a:effectLst>
              <a:outerShdw sx="100000" sy="100000" kx="0" ky="0" algn="b" rotWithShape="0" blurRad="50800" dist="0" dir="16200000">
                <a:srgbClr val="000000">
                  <a:alpha val="50000"/>
                </a:srgbClr>
              </a:outerShdw>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55" name="Line"/>
            <p:cNvSpPr/>
            <p:nvPr/>
          </p:nvSpPr>
          <p:spPr>
            <a:xfrm rot="12477728">
              <a:off x="7191098" y="1295484"/>
              <a:ext cx="2249467" cy="2369578"/>
            </a:xfrm>
            <a:custGeom>
              <a:avLst/>
              <a:gdLst/>
              <a:ahLst/>
              <a:cxnLst>
                <a:cxn ang="0">
                  <a:pos x="wd2" y="hd2"/>
                </a:cxn>
                <a:cxn ang="5400000">
                  <a:pos x="wd2" y="hd2"/>
                </a:cxn>
                <a:cxn ang="10800000">
                  <a:pos x="wd2" y="hd2"/>
                </a:cxn>
                <a:cxn ang="16200000">
                  <a:pos x="wd2" y="hd2"/>
                </a:cxn>
              </a:cxnLst>
              <a:rect l="0" t="0" r="r" b="b"/>
              <a:pathLst>
                <a:path w="17995" h="17819" fill="norm" stroke="1" extrusionOk="0">
                  <a:moveTo>
                    <a:pt x="11570" y="17140"/>
                  </a:moveTo>
                  <a:cubicBezTo>
                    <a:pt x="18394" y="15241"/>
                    <a:pt x="20087" y="6893"/>
                    <a:pt x="15169" y="2366"/>
                  </a:cubicBezTo>
                  <a:cubicBezTo>
                    <a:pt x="10363" y="-2059"/>
                    <a:pt x="2318" y="-149"/>
                    <a:pt x="331" y="7034"/>
                  </a:cubicBezTo>
                  <a:cubicBezTo>
                    <a:pt x="-1513" y="13702"/>
                    <a:pt x="4642" y="19541"/>
                    <a:pt x="11232" y="17352"/>
                  </a:cubicBezTo>
                </a:path>
              </a:pathLst>
            </a:custGeom>
            <a:noFill/>
            <a:ln w="165100" cap="flat">
              <a:solidFill>
                <a:srgbClr val="C13521"/>
              </a:solidFill>
              <a:prstDash val="solid"/>
              <a:miter lim="400000"/>
            </a:ln>
            <a:effectLst/>
          </p:spPr>
          <p:txBody>
            <a:bodyPr wrap="square" lIns="27093" tIns="27093" rIns="27093" bIns="27093" numCol="1" anchor="ctr">
              <a:noAutofit/>
            </a:bodyPr>
            <a:lstStyle/>
            <a:p>
              <a:pPr defTabSz="460586">
                <a:defRPr sz="3000">
                  <a:solidFill>
                    <a:srgbClr val="FFB8B2"/>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6" name="Line"/>
            <p:cNvSpPr/>
            <p:nvPr/>
          </p:nvSpPr>
          <p:spPr>
            <a:xfrm flipV="1">
              <a:off x="8256411" y="3696945"/>
              <a:ext cx="1" cy="1091730"/>
            </a:xfrm>
            <a:prstGeom prst="line">
              <a:avLst/>
            </a:prstGeom>
            <a:noFill/>
            <a:ln w="165100" cap="flat">
              <a:solidFill>
                <a:srgbClr val="C1352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57" name="Line"/>
            <p:cNvSpPr/>
            <p:nvPr/>
          </p:nvSpPr>
          <p:spPr>
            <a:xfrm>
              <a:off x="8201933" y="4144277"/>
              <a:ext cx="759198" cy="1"/>
            </a:xfrm>
            <a:prstGeom prst="line">
              <a:avLst/>
            </a:prstGeom>
            <a:noFill/>
            <a:ln w="165100" cap="flat">
              <a:solidFill>
                <a:srgbClr val="C1352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58" name="Line"/>
            <p:cNvSpPr/>
            <p:nvPr/>
          </p:nvSpPr>
          <p:spPr>
            <a:xfrm>
              <a:off x="7565240" y="4171370"/>
              <a:ext cx="759198" cy="1"/>
            </a:xfrm>
            <a:prstGeom prst="line">
              <a:avLst/>
            </a:prstGeom>
            <a:noFill/>
            <a:ln w="165100" cap="flat">
              <a:solidFill>
                <a:srgbClr val="C13521"/>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59" name="Line"/>
            <p:cNvSpPr/>
            <p:nvPr/>
          </p:nvSpPr>
          <p:spPr>
            <a:xfrm>
              <a:off x="507695" y="2359956"/>
              <a:ext cx="11273610" cy="1"/>
            </a:xfrm>
            <a:prstGeom prst="line">
              <a:avLst/>
            </a:prstGeom>
            <a:noFill/>
            <a:ln w="203200" cap="flat">
              <a:solidFill>
                <a:srgbClr val="C13521"/>
              </a:solidFill>
              <a:prstDash val="solid"/>
              <a:miter lim="400000"/>
              <a:tailEnd type="triangle" w="med" len="med"/>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60" name="Line"/>
            <p:cNvSpPr/>
            <p:nvPr/>
          </p:nvSpPr>
          <p:spPr>
            <a:xfrm>
              <a:off x="72624" y="2331259"/>
              <a:ext cx="4452465" cy="1"/>
            </a:xfrm>
            <a:prstGeom prst="line">
              <a:avLst/>
            </a:prstGeom>
            <a:noFill/>
            <a:ln w="266700" cap="flat">
              <a:solidFill>
                <a:srgbClr val="1364A7"/>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61" name="Line"/>
            <p:cNvSpPr/>
            <p:nvPr/>
          </p:nvSpPr>
          <p:spPr>
            <a:xfrm>
              <a:off x="4362348" y="2331259"/>
              <a:ext cx="4084500" cy="1"/>
            </a:xfrm>
            <a:prstGeom prst="line">
              <a:avLst/>
            </a:prstGeom>
            <a:noFill/>
            <a:ln w="228600" cap="flat">
              <a:solidFill>
                <a:srgbClr val="FF7777"/>
              </a:solidFill>
              <a:prstDash val="solid"/>
              <a:miter lim="400000"/>
            </a:ln>
            <a:effectLst/>
          </p:spPr>
          <p:txBody>
            <a:bodyPr wrap="square" lIns="50800" tIns="50800" rIns="50800" bIns="50800" numCol="1" anchor="ctr">
              <a:noAutofit/>
            </a:bodyPr>
            <a:lstStyle/>
            <a:p>
              <a:pPr algn="l" defTabSz="457200">
                <a:defRPr sz="1200">
                  <a:latin typeface="Helvetica"/>
                  <a:ea typeface="Helvetica"/>
                  <a:cs typeface="Helvetica"/>
                  <a:sym typeface="Helvetica"/>
                </a:defRPr>
              </a:pPr>
            </a:p>
          </p:txBody>
        </p:sp>
        <p:sp>
          <p:nvSpPr>
            <p:cNvPr id="162" name="Feminine 1840-80"/>
            <p:cNvSpPr/>
            <p:nvPr/>
          </p:nvSpPr>
          <p:spPr>
            <a:xfrm>
              <a:off x="0" y="0"/>
              <a:ext cx="2969923" cy="485987"/>
            </a:xfrm>
            <a:prstGeom prst="rect">
              <a:avLst/>
            </a:prstGeom>
            <a:solidFill>
              <a:srgbClr val="1364A7"/>
            </a:solidFill>
            <a:ln w="12700" cap="flat">
              <a:noFill/>
              <a:miter lim="400000"/>
            </a:ln>
            <a:effectLst>
              <a:outerShdw sx="100000" sy="100000" kx="0" ky="0" algn="b" rotWithShape="0" blurRad="25400" dist="0" dir="16200000">
                <a:srgbClr val="000000">
                  <a:alpha val="50000"/>
                </a:srgbClr>
              </a:outerShdw>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b="1" sz="2900">
                  <a:solidFill>
                    <a:srgbClr val="FFFFFF"/>
                  </a:solidFill>
                  <a:effectLst>
                    <a:outerShdw sx="100000" sy="100000" kx="0" ky="0" algn="b" rotWithShape="0" blurRad="63500" dist="25400" dir="2700000">
                      <a:srgbClr val="000000">
                        <a:alpha val="70000"/>
                      </a:srgbClr>
                    </a:outerShdw>
                  </a:effectLst>
                  <a:latin typeface="Cochin"/>
                  <a:ea typeface="Cochin"/>
                  <a:cs typeface="Cochin"/>
                  <a:sym typeface="Cochin"/>
                </a:defRPr>
              </a:lvl1pPr>
            </a:lstStyle>
            <a:p>
              <a:pPr/>
              <a:r>
                <a:t>Feminine 1840-80</a:t>
              </a:r>
            </a:p>
          </p:txBody>
        </p:sp>
        <p:sp>
          <p:nvSpPr>
            <p:cNvPr id="163" name="Feminist 1880-1920"/>
            <p:cNvSpPr/>
            <p:nvPr/>
          </p:nvSpPr>
          <p:spPr>
            <a:xfrm>
              <a:off x="2161398" y="3992456"/>
              <a:ext cx="4789688" cy="676488"/>
            </a:xfrm>
            <a:prstGeom prst="rect">
              <a:avLst/>
            </a:prstGeom>
            <a:solidFill>
              <a:srgbClr val="FF7777"/>
            </a:solidFill>
            <a:ln w="12700" cap="flat">
              <a:noFill/>
              <a:miter lim="400000"/>
            </a:ln>
            <a:effectLst>
              <a:outerShdw sx="100000" sy="100000" kx="0" ky="0" algn="b" rotWithShape="0" blurRad="25400" dist="0" dir="16200000">
                <a:srgbClr val="000000">
                  <a:alpha val="50000"/>
                </a:srgbClr>
              </a:outerShdw>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b="1" sz="4200">
                  <a:solidFill>
                    <a:srgbClr val="FFFFFF"/>
                  </a:solidFill>
                  <a:effectLst>
                    <a:outerShdw sx="100000" sy="100000" kx="0" ky="0" algn="b" rotWithShape="0" blurRad="63500" dist="25400" dir="2700000">
                      <a:srgbClr val="000000">
                        <a:alpha val="70000"/>
                      </a:srgbClr>
                    </a:outerShdw>
                  </a:effectLst>
                  <a:latin typeface="Cochin"/>
                  <a:ea typeface="Cochin"/>
                  <a:cs typeface="Cochin"/>
                  <a:sym typeface="Cochin"/>
                </a:defRPr>
              </a:lvl1pPr>
            </a:lstStyle>
            <a:p>
              <a:pPr/>
              <a:r>
                <a:t>Feminist 1880-1920</a:t>
              </a:r>
            </a:p>
          </p:txBody>
        </p:sp>
        <p:sp>
          <p:nvSpPr>
            <p:cNvPr id="164" name="Female 1920-2020"/>
            <p:cNvSpPr/>
            <p:nvPr/>
          </p:nvSpPr>
          <p:spPr>
            <a:xfrm>
              <a:off x="7112000" y="141816"/>
              <a:ext cx="2890896" cy="473288"/>
            </a:xfrm>
            <a:prstGeom prst="rect">
              <a:avLst/>
            </a:prstGeom>
            <a:solidFill>
              <a:srgbClr val="C13521"/>
            </a:solidFill>
            <a:ln w="12700" cap="flat">
              <a:noFill/>
              <a:miter lim="400000"/>
            </a:ln>
            <a:effectLst>
              <a:outerShdw sx="100000" sy="100000" kx="0" ky="0" algn="b" rotWithShape="0" blurRad="25400" dist="0" dir="16200000">
                <a:srgbClr val="000000">
                  <a:alpha val="50000"/>
                </a:srgbClr>
              </a:outerShdw>
            </a:effectLst>
            <a:extLst>
              <a:ext uri="{C572A759-6A51-4108-AA02-DFA0A04FC94B}">
                <ma14:wrappingTextBoxFlag xmlns:ma14="http://schemas.microsoft.com/office/mac/drawingml/2011/main" val="1"/>
              </a:ext>
            </a:extLst>
          </p:spPr>
          <p:txBody>
            <a:bodyPr wrap="square" lIns="27093" tIns="27093" rIns="27093" bIns="27093" numCol="1" anchor="ctr">
              <a:spAutoFit/>
            </a:bodyPr>
            <a:lstStyle>
              <a:lvl1pPr defTabSz="460586">
                <a:defRPr b="1" sz="2800">
                  <a:solidFill>
                    <a:srgbClr val="FFFFFF"/>
                  </a:solidFill>
                  <a:effectLst>
                    <a:outerShdw sx="100000" sy="100000" kx="0" ky="0" algn="b" rotWithShape="0" blurRad="63500" dist="25400" dir="2700000">
                      <a:srgbClr val="000000">
                        <a:alpha val="70000"/>
                      </a:srgbClr>
                    </a:outerShdw>
                  </a:effectLst>
                  <a:latin typeface="Cochin"/>
                  <a:ea typeface="Cochin"/>
                  <a:cs typeface="Cochin"/>
                  <a:sym typeface="Cochin"/>
                </a:defRPr>
              </a:lvl1pPr>
            </a:lstStyle>
            <a:p>
              <a:pPr/>
              <a:r>
                <a:t>Female 1920-2020</a:t>
              </a:r>
            </a:p>
          </p:txBody>
        </p:sp>
      </p:grpSp>
      <p:sp>
        <p:nvSpPr>
          <p:cNvPr id="166" name="Three Phases"/>
          <p:cNvSpPr txBox="1"/>
          <p:nvPr>
            <p:ph type="title"/>
          </p:nvPr>
        </p:nvSpPr>
        <p:spPr>
          <a:xfrm>
            <a:off x="698973" y="1258671"/>
            <a:ext cx="11108267" cy="1262383"/>
          </a:xfrm>
          <a:prstGeom prst="rect">
            <a:avLst/>
          </a:prstGeom>
          <a:gradFill>
            <a:gsLst>
              <a:gs pos="0">
                <a:srgbClr val="FADD7F"/>
              </a:gs>
              <a:gs pos="100000">
                <a:srgbClr val="B08916"/>
              </a:gs>
            </a:gsLst>
            <a:lin ang="5400000"/>
          </a:gradFill>
        </p:spPr>
        <p:txBody>
          <a:bodyPr/>
          <a:lstStyle>
            <a:lvl1pPr defTabSz="391498">
              <a:defRPr sz="8160">
                <a:solidFill>
                  <a:srgbClr val="282A2F"/>
                </a:solidFill>
                <a:latin typeface="Cochin"/>
                <a:ea typeface="Cochin"/>
                <a:cs typeface="Cochin"/>
                <a:sym typeface="Cochin"/>
              </a:defRPr>
            </a:lvl1pPr>
          </a:lstStyle>
          <a:p>
            <a:pPr/>
            <a:r>
              <a:t>Three Phases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168" name="Text"/>
          <p:cNvSpPr txBox="1"/>
          <p:nvPr/>
        </p:nvSpPr>
        <p:spPr>
          <a:xfrm>
            <a:off x="1256218" y="4450260"/>
            <a:ext cx="9628069" cy="6625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86505" indent="-229305" defTabSz="457200">
              <a:lnSpc>
                <a:spcPct val="150000"/>
              </a:lnSpc>
              <a:spcBef>
                <a:spcPts val="500"/>
              </a:spcBef>
              <a:buSzPct val="100000"/>
              <a:buAutoNum type="arabicParenBoth" startAt="1"/>
              <a:tabLst>
                <a:tab pos="4953000" algn="l"/>
              </a:tabLst>
              <a:defRPr sz="1300">
                <a:uFill>
                  <a:solidFill>
                    <a:srgbClr val="000000"/>
                  </a:solidFill>
                </a:uFill>
                <a:latin typeface="Times New Roman"/>
                <a:ea typeface="Times New Roman"/>
                <a:cs typeface="Times New Roman"/>
                <a:sym typeface="Times New Roman"/>
              </a:defRPr>
            </a:pPr>
          </a:p>
        </p:txBody>
      </p:sp>
      <p:sp>
        <p:nvSpPr>
          <p:cNvPr id="169" name="The Feminine Phase (1840–1880)…"/>
          <p:cNvSpPr txBox="1"/>
          <p:nvPr>
            <p:ph type="body" idx="1"/>
          </p:nvPr>
        </p:nvSpPr>
        <p:spPr>
          <a:xfrm>
            <a:off x="952500" y="1332234"/>
            <a:ext cx="11099800" cy="7681467"/>
          </a:xfrm>
          <a:prstGeom prst="rect">
            <a:avLst/>
          </a:prstGeom>
          <a:gradFill>
            <a:gsLst>
              <a:gs pos="0">
                <a:srgbClr val="A37512"/>
              </a:gs>
              <a:gs pos="100000">
                <a:srgbClr val="DCBD23"/>
              </a:gs>
            </a:gsLst>
          </a:gradFill>
        </p:spPr>
        <p:txBody>
          <a:bodyPr/>
          <a:lstStyle/>
          <a:p>
            <a:pPr marL="0" indent="0" algn="ctr">
              <a:spcBef>
                <a:spcPts val="0"/>
              </a:spcBef>
              <a:buSzTx/>
              <a:buNone/>
              <a:defRPr b="1" sz="4000">
                <a:latin typeface="Cochin"/>
                <a:ea typeface="Cochin"/>
                <a:cs typeface="Cochin"/>
                <a:sym typeface="Cochin"/>
              </a:defRPr>
            </a:pPr>
            <a:r>
              <a:t>The Feminine Phase (1840–1880)</a:t>
            </a:r>
          </a:p>
          <a:p>
            <a:pPr marL="228600" indent="-228600">
              <a:spcBef>
                <a:spcPts val="0"/>
              </a:spcBef>
              <a:buSzPct val="80000"/>
              <a:buBlip>
                <a:blip r:embed="rId2"/>
              </a:buBlip>
              <a:defRPr sz="4000">
                <a:latin typeface="Cochin"/>
                <a:ea typeface="Cochin"/>
                <a:cs typeface="Cochin"/>
                <a:sym typeface="Cochin"/>
              </a:defRPr>
            </a:pPr>
          </a:p>
          <a:p>
            <a:pPr marL="228599" indent="-228599">
              <a:spcBef>
                <a:spcPts val="0"/>
              </a:spcBef>
              <a:buSzPct val="80000"/>
              <a:buBlip>
                <a:blip r:embed="rId2"/>
              </a:buBlip>
              <a:defRPr sz="3500">
                <a:latin typeface="Cochin"/>
                <a:ea typeface="Cochin"/>
                <a:cs typeface="Cochin"/>
                <a:sym typeface="Cochin"/>
              </a:defRPr>
            </a:pPr>
            <a:r>
              <a:t>This  Stage involved "</a:t>
            </a:r>
            <a:r>
              <a:rPr i="1"/>
              <a:t>imitation</a:t>
            </a:r>
            <a:r>
              <a:t> of the prevailing modes of the dominant tradition" and "</a:t>
            </a:r>
            <a:r>
              <a:rPr i="1"/>
              <a:t>internalization</a:t>
            </a:r>
            <a:r>
              <a:t> of its standards.”</a:t>
            </a:r>
          </a:p>
          <a:p>
            <a:pPr marL="228599" indent="-228599">
              <a:spcBef>
                <a:spcPts val="0"/>
              </a:spcBef>
              <a:buSzPct val="80000"/>
              <a:buBlip>
                <a:blip r:embed="rId2"/>
              </a:buBlip>
              <a:defRPr sz="3500">
                <a:latin typeface="Cochin"/>
                <a:ea typeface="Cochin"/>
                <a:cs typeface="Cochin"/>
                <a:sym typeface="Cochin"/>
              </a:defRPr>
            </a:pPr>
          </a:p>
          <a:p>
            <a:pPr marL="228599" indent="-228599">
              <a:spcBef>
                <a:spcPts val="0"/>
              </a:spcBef>
              <a:buSzPct val="80000"/>
              <a:buBlip>
                <a:blip r:embed="rId2"/>
              </a:buBlip>
              <a:defRPr sz="3500">
                <a:latin typeface="Cochin"/>
                <a:ea typeface="Cochin"/>
                <a:cs typeface="Cochin"/>
                <a:sym typeface="Cochin"/>
              </a:defRPr>
            </a:pPr>
            <a:r>
              <a:t>“women wrote in an effort to equal the intellectual achievements of the male culture, and internalized its assumptions about female nature”</a:t>
            </a:r>
          </a:p>
          <a:p>
            <a:pPr marL="228599" indent="-228599">
              <a:spcBef>
                <a:spcPts val="0"/>
              </a:spcBef>
              <a:buSzPct val="80000"/>
              <a:buBlip>
                <a:blip r:embed="rId2"/>
              </a:buBlip>
              <a:defRPr sz="3500">
                <a:latin typeface="Cochin"/>
                <a:ea typeface="Cochin"/>
                <a:cs typeface="Cochin"/>
                <a:sym typeface="Cochin"/>
              </a:defRPr>
            </a:pPr>
          </a:p>
          <a:p>
            <a:pPr marL="228599" indent="-228599">
              <a:spcBef>
                <a:spcPts val="0"/>
              </a:spcBef>
              <a:buSzPct val="80000"/>
              <a:buBlip>
                <a:blip r:embed="rId2"/>
              </a:buBlip>
              <a:defRPr sz="3500">
                <a:latin typeface="Cochin"/>
                <a:ea typeface="Cochin"/>
                <a:cs typeface="Cochin"/>
                <a:sym typeface="Cochin"/>
              </a:defRPr>
            </a:pPr>
            <a:r>
              <a:t>it was characterized by “women writing in an effort to equal the intellectual achievements of the male culture… </a:t>
            </a:r>
          </a:p>
          <a:p>
            <a:pPr marL="228600" indent="-228600">
              <a:spcBef>
                <a:spcPts val="0"/>
              </a:spcBef>
              <a:buSzPct val="80000"/>
              <a:buBlip>
                <a:blip r:embed="rId2"/>
              </a:buBlip>
              <a:defRPr sz="4000">
                <a:latin typeface="Cochin"/>
                <a:ea typeface="Cochin"/>
                <a:cs typeface="Cochin"/>
                <a:sym typeface="Cochin"/>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C3971A"/>
            </a:gs>
            <a:gs pos="100000">
              <a:srgbClr val="C3971A"/>
            </a:gs>
          </a:gsLst>
          <a:lin ang="5400000" scaled="0"/>
        </a:gradFill>
      </p:bgPr>
    </p:bg>
    <p:spTree>
      <p:nvGrpSpPr>
        <p:cNvPr id="1" name=""/>
        <p:cNvGrpSpPr/>
        <p:nvPr/>
      </p:nvGrpSpPr>
      <p:grpSpPr>
        <a:xfrm>
          <a:off x="0" y="0"/>
          <a:ext cx="0" cy="0"/>
          <a:chOff x="0" y="0"/>
          <a:chExt cx="0" cy="0"/>
        </a:xfrm>
      </p:grpSpPr>
      <p:sp>
        <p:nvSpPr>
          <p:cNvPr id="171" name="The Feminist Phase… from 1880 to 1920…"/>
          <p:cNvSpPr txBox="1"/>
          <p:nvPr>
            <p:ph type="body" idx="1"/>
          </p:nvPr>
        </p:nvSpPr>
        <p:spPr>
          <a:xfrm>
            <a:off x="952500" y="847625"/>
            <a:ext cx="11099800" cy="8637589"/>
          </a:xfrm>
          <a:prstGeom prst="rect">
            <a:avLst/>
          </a:prstGeom>
          <a:gradFill>
            <a:gsLst>
              <a:gs pos="0">
                <a:srgbClr val="C3971A"/>
              </a:gs>
              <a:gs pos="100000">
                <a:srgbClr val="DCBD23"/>
              </a:gs>
            </a:gsLst>
            <a:lin ang="10690065"/>
          </a:gradFill>
        </p:spPr>
        <p:txBody>
          <a:bodyPr/>
          <a:lstStyle/>
          <a:p>
            <a:pPr marL="0" indent="0" defTabSz="408940">
              <a:spcBef>
                <a:spcPts val="0"/>
              </a:spcBef>
              <a:buSzTx/>
              <a:buNone/>
              <a:defRPr sz="2800">
                <a:latin typeface="Cochin"/>
                <a:ea typeface="Cochin"/>
                <a:cs typeface="Cochin"/>
                <a:sym typeface="Cochin"/>
              </a:defRPr>
            </a:pPr>
          </a:p>
          <a:p>
            <a:pPr marL="0" indent="0" defTabSz="408940">
              <a:spcBef>
                <a:spcPts val="0"/>
              </a:spcBef>
              <a:buSzTx/>
              <a:buNone/>
              <a:defRPr sz="2800">
                <a:latin typeface="Cochin"/>
                <a:ea typeface="Cochin"/>
                <a:cs typeface="Cochin"/>
                <a:sym typeface="Cochin"/>
              </a:defRPr>
            </a:pPr>
          </a:p>
          <a:p>
            <a:pPr marL="0" indent="0" defTabSz="408940">
              <a:spcBef>
                <a:spcPts val="0"/>
              </a:spcBef>
              <a:buSzTx/>
              <a:buNone/>
              <a:defRPr sz="5600">
                <a:latin typeface="Cochin"/>
                <a:ea typeface="Cochin"/>
                <a:cs typeface="Cochin"/>
                <a:sym typeface="Cochin"/>
              </a:defRPr>
            </a:pPr>
          </a:p>
          <a:p>
            <a:pPr marL="0" indent="0" algn="ctr" defTabSz="408940">
              <a:spcBef>
                <a:spcPts val="0"/>
              </a:spcBef>
              <a:buSzTx/>
              <a:buNone/>
              <a:defRPr b="1" sz="4620">
                <a:latin typeface="Cochin"/>
                <a:ea typeface="Cochin"/>
                <a:cs typeface="Cochin"/>
                <a:sym typeface="Cochin"/>
              </a:defRPr>
            </a:pPr>
            <a:r>
              <a:t>The Feminist Phase… from 1880 to 1920</a:t>
            </a:r>
          </a:p>
          <a:p>
            <a:pPr marL="0" indent="0" algn="ctr" defTabSz="408940">
              <a:spcBef>
                <a:spcPts val="0"/>
              </a:spcBef>
              <a:buSzTx/>
              <a:buNone/>
              <a:defRPr b="1" sz="4620">
                <a:latin typeface="Cochin"/>
                <a:ea typeface="Cochin"/>
                <a:cs typeface="Cochin"/>
                <a:sym typeface="Cochin"/>
              </a:defRPr>
            </a:pPr>
          </a:p>
          <a:p>
            <a:pPr marL="160019" indent="-160019" defTabSz="408940">
              <a:lnSpc>
                <a:spcPct val="200000"/>
              </a:lnSpc>
              <a:spcBef>
                <a:spcPts val="0"/>
              </a:spcBef>
              <a:buSzPct val="80000"/>
              <a:buBlip>
                <a:blip r:embed="rId2"/>
              </a:buBlip>
              <a:defRPr b="1" sz="2590">
                <a:latin typeface="Cochin"/>
                <a:ea typeface="Cochin"/>
                <a:cs typeface="Cochin"/>
                <a:sym typeface="Cochin"/>
              </a:defRPr>
            </a:pPr>
            <a:r>
              <a:t>The “feminist” phase  was characterized by protest of and rebellion against those previously unquestioned value </a:t>
            </a:r>
          </a:p>
          <a:p>
            <a:pPr marL="160019" indent="-160019" defTabSz="408940">
              <a:lnSpc>
                <a:spcPct val="200000"/>
              </a:lnSpc>
              <a:spcBef>
                <a:spcPts val="0"/>
              </a:spcBef>
              <a:buSzPct val="80000"/>
              <a:buBlip>
                <a:blip r:embed="rId2"/>
              </a:buBlip>
              <a:defRPr b="1" sz="2590">
                <a:latin typeface="Cochin"/>
                <a:ea typeface="Cochin"/>
                <a:cs typeface="Cochin"/>
                <a:sym typeface="Cochin"/>
              </a:defRPr>
            </a:pPr>
            <a:r>
              <a:t>This phase was characterised by “Amazon Utopias,”</a:t>
            </a:r>
          </a:p>
          <a:p>
            <a:pPr marL="160019" indent="-160019" defTabSz="408940">
              <a:lnSpc>
                <a:spcPct val="200000"/>
              </a:lnSpc>
              <a:spcBef>
                <a:spcPts val="0"/>
              </a:spcBef>
              <a:buSzPct val="80000"/>
              <a:buBlip>
                <a:blip r:embed="rId2"/>
              </a:buBlip>
              <a:defRPr b="1" sz="2590">
                <a:latin typeface="Cochin"/>
                <a:ea typeface="Cochin"/>
                <a:cs typeface="Cochin"/>
                <a:sym typeface="Cochin"/>
              </a:defRPr>
            </a:pPr>
            <a:r>
              <a:t>This was a phase of conscious rebellion. </a:t>
            </a:r>
          </a:p>
          <a:p>
            <a:pPr marL="0" indent="0" defTabSz="408940">
              <a:spcBef>
                <a:spcPts val="0"/>
              </a:spcBef>
              <a:buClr>
                <a:srgbClr val="000000"/>
              </a:buClr>
              <a:buSzTx/>
              <a:buNone/>
              <a:defRPr sz="5600">
                <a:latin typeface="Cochin"/>
                <a:ea typeface="Cochin"/>
                <a:cs typeface="Cochin"/>
                <a:sym typeface="Cochin"/>
              </a:defRPr>
            </a:pPr>
            <a:r>
              <a:t> </a:t>
            </a:r>
          </a:p>
          <a:p>
            <a:pPr marL="0" indent="0" defTabSz="408940">
              <a:spcBef>
                <a:spcPts val="0"/>
              </a:spcBef>
              <a:buSzTx/>
              <a:buNone/>
              <a:defRPr sz="5600">
                <a:latin typeface="Cochin"/>
                <a:ea typeface="Cochin"/>
                <a:cs typeface="Cochin"/>
                <a:sym typeface="Cochin"/>
              </a:defRPr>
            </a:pPr>
            <a:r>
              <a:t>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Light"/>
        <a:ea typeface="Helvetica Light"/>
        <a:cs typeface="Helvetica Light"/>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Light"/>
        <a:ea typeface="Helvetica Light"/>
        <a:cs typeface="Helvetica Light"/>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